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62" r:id="rId3"/>
    <p:sldId id="455" r:id="rId5"/>
    <p:sldId id="714" r:id="rId6"/>
    <p:sldId id="717" r:id="rId7"/>
    <p:sldId id="743" r:id="rId8"/>
    <p:sldId id="738" r:id="rId9"/>
    <p:sldId id="718" r:id="rId10"/>
    <p:sldId id="741" r:id="rId11"/>
    <p:sldId id="739" r:id="rId12"/>
    <p:sldId id="744" r:id="rId13"/>
    <p:sldId id="716" r:id="rId14"/>
    <p:sldId id="745" r:id="rId15"/>
    <p:sldId id="746" r:id="rId16"/>
    <p:sldId id="715" r:id="rId17"/>
    <p:sldId id="713" r:id="rId18"/>
    <p:sldId id="495" r:id="rId19"/>
    <p:sldId id="549" r:id="rId20"/>
    <p:sldId id="727" r:id="rId21"/>
    <p:sldId id="622" r:id="rId22"/>
    <p:sldId id="536" r:id="rId23"/>
    <p:sldId id="538" r:id="rId24"/>
    <p:sldId id="597" r:id="rId25"/>
    <p:sldId id="598" r:id="rId26"/>
    <p:sldId id="537" r:id="rId27"/>
    <p:sldId id="551" r:id="rId28"/>
    <p:sldId id="561" r:id="rId29"/>
    <p:sldId id="579" r:id="rId30"/>
    <p:sldId id="728" r:id="rId31"/>
    <p:sldId id="730" r:id="rId32"/>
    <p:sldId id="734" r:id="rId33"/>
    <p:sldId id="733" r:id="rId34"/>
    <p:sldId id="735" r:id="rId35"/>
    <p:sldId id="731" r:id="rId36"/>
    <p:sldId id="736" r:id="rId37"/>
    <p:sldId id="732" r:id="rId38"/>
    <p:sldId id="737" r:id="rId39"/>
    <p:sldId id="712" r:id="rId40"/>
    <p:sldId id="675" r:id="rId41"/>
    <p:sldId id="710" r:id="rId42"/>
    <p:sldId id="719" r:id="rId43"/>
    <p:sldId id="720" r:id="rId44"/>
    <p:sldId id="721" r:id="rId45"/>
    <p:sldId id="722" r:id="rId46"/>
    <p:sldId id="723" r:id="rId47"/>
    <p:sldId id="724" r:id="rId48"/>
    <p:sldId id="725" r:id="rId49"/>
    <p:sldId id="726" r:id="rId50"/>
    <p:sldId id="542" r:id="rId51"/>
    <p:sldId id="591" r:id="rId52"/>
    <p:sldId id="592" r:id="rId53"/>
    <p:sldId id="593" r:id="rId54"/>
    <p:sldId id="594" r:id="rId55"/>
    <p:sldId id="595" r:id="rId56"/>
    <p:sldId id="517" r:id="rId57"/>
    <p:sldId id="742" r:id="rId58"/>
  </p:sldIdLst>
  <p:sldSz cx="12192000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xt" id="{FE1856D5-4AE8-46B8-98EE-7F25A0D5C373}">
          <p14:sldIdLst>
            <p14:sldId id="462"/>
            <p14:sldId id="455"/>
            <p14:sldId id="714"/>
            <p14:sldId id="717"/>
            <p14:sldId id="743"/>
            <p14:sldId id="738"/>
            <p14:sldId id="718"/>
            <p14:sldId id="741"/>
            <p14:sldId id="739"/>
            <p14:sldId id="744"/>
            <p14:sldId id="716"/>
            <p14:sldId id="745"/>
            <p14:sldId id="746"/>
            <p14:sldId id="715"/>
            <p14:sldId id="713"/>
            <p14:sldId id="495"/>
            <p14:sldId id="549"/>
            <p14:sldId id="727"/>
            <p14:sldId id="622"/>
            <p14:sldId id="536"/>
            <p14:sldId id="538"/>
            <p14:sldId id="597"/>
            <p14:sldId id="598"/>
            <p14:sldId id="537"/>
            <p14:sldId id="551"/>
            <p14:sldId id="561"/>
            <p14:sldId id="579"/>
            <p14:sldId id="728"/>
            <p14:sldId id="730"/>
            <p14:sldId id="734"/>
            <p14:sldId id="733"/>
            <p14:sldId id="735"/>
            <p14:sldId id="731"/>
            <p14:sldId id="736"/>
            <p14:sldId id="732"/>
            <p14:sldId id="737"/>
            <p14:sldId id="712"/>
            <p14:sldId id="675"/>
            <p14:sldId id="710"/>
          </p14:sldIdLst>
        </p14:section>
        <p14:section name="Backup" id="{7C223491-4607-439E-91D9-27CC18838FE3}">
          <p14:sldIdLst/>
        </p14:section>
        <p14:section name="Fine-grained sharing" id="{18D14799-9D9B-460A-A2DA-EC19DB6852A4}">
          <p14:sldIdLst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Gshare-evaluation" id="{09251028-4B40-4EB5-A0CE-1E4E7B89746B}">
          <p14:sldIdLst>
            <p14:sldId id="542"/>
            <p14:sldId id="591"/>
            <p14:sldId id="592"/>
            <p14:sldId id="593"/>
            <p14:sldId id="594"/>
            <p14:sldId id="595"/>
            <p14:sldId id="517"/>
            <p14:sldId id="74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卓远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0000"/>
    <a:srgbClr val="FABE79"/>
    <a:srgbClr val="82B0D4"/>
    <a:srgbClr val="EDEDED"/>
    <a:srgbClr val="FFD241"/>
    <a:srgbClr val="FFF2CC"/>
    <a:srgbClr val="F4CCCC"/>
    <a:srgbClr val="EFEFEF"/>
    <a:srgbClr val="E06666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61" autoAdjust="0"/>
  </p:normalViewPr>
  <p:slideViewPr>
    <p:cSldViewPr snapToGrid="0">
      <p:cViewPr>
        <p:scale>
          <a:sx n="100" d="100"/>
          <a:sy n="100" d="100"/>
        </p:scale>
        <p:origin x="23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gs" Target="tags/tag2.xml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457200" fontAlgn="auto"/>
            <a:r>
              <a:rPr lang="en-US" altLang="zh-CN"/>
              <a:t>1. </a:t>
            </a:r>
            <a:r>
              <a:rPr lang="zh-CN" altLang="en-US"/>
              <a:t>我们现在考虑的场景是云上多模型多租户的大模型推理，我们认为</a:t>
            </a:r>
            <a:r>
              <a:rPr lang="en-US" altLang="zh-CN"/>
              <a:t>GPU sharing</a:t>
            </a:r>
            <a:r>
              <a:rPr lang="zh-CN" altLang="en-US"/>
              <a:t>是支持这种场景的关键技术，我们之前也讲了一些</a:t>
            </a:r>
            <a:r>
              <a:rPr lang="en-US" altLang="zh-CN"/>
              <a:t>GPU sharing</a:t>
            </a:r>
            <a:r>
              <a:rPr lang="zh-CN" altLang="en-US"/>
              <a:t>的技术，因为我们想基于</a:t>
            </a:r>
            <a:r>
              <a:rPr lang="en-US" altLang="zh-CN"/>
              <a:t>Serverless computing</a:t>
            </a:r>
            <a:r>
              <a:rPr lang="zh-CN" altLang="en-US"/>
              <a:t>的云环境去做，因此我们最近看了些在容器云上优化</a:t>
            </a:r>
            <a:r>
              <a:rPr lang="en-US" altLang="zh-CN"/>
              <a:t>GPU sharing</a:t>
            </a:r>
            <a:r>
              <a:rPr lang="zh-CN" altLang="en-US"/>
              <a:t>的一些工作，今天给两位老师进行一下汇报，结合上次老师们建议我们这次的内容会多一些如何使用</a:t>
            </a:r>
            <a:r>
              <a:rPr lang="en-US" altLang="zh-CN"/>
              <a:t>GPU</a:t>
            </a:r>
            <a:r>
              <a:rPr lang="zh-CN" altLang="en-US"/>
              <a:t>等系统实现上的内容。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前端是一个与推理函数运行在一个</a:t>
            </a:r>
            <a:r>
              <a:rPr lang="en-US" altLang="zh-CN"/>
              <a:t>pod</a:t>
            </a:r>
            <a:r>
              <a:rPr lang="zh-CN" altLang="en-US"/>
              <a:t>中容器负责接收</a:t>
            </a:r>
            <a:r>
              <a:rPr lang="en-US" altLang="zh-CN"/>
              <a:t>GPU</a:t>
            </a:r>
            <a:r>
              <a:rPr lang="zh-CN" altLang="en-US"/>
              <a:t>配置请求并劫持</a:t>
            </a:r>
            <a:r>
              <a:rPr lang="en-US" altLang="zh-CN"/>
              <a:t>CUDA api</a:t>
            </a:r>
            <a:r>
              <a:rPr lang="zh-CN" altLang="en-US"/>
              <a:t>请求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>
                <a:solidFill>
                  <a:srgbClr val="000000"/>
                </a:solidFill>
                <a:effectLst/>
                <a:latin typeface="NimbusRomNo9L-Regu"/>
              </a:rPr>
              <a:t>KV cache increases dynamically, and</a:t>
            </a:r>
            <a:br>
              <a:rPr lang="en-US" altLang="zh-CN" sz="1800" b="0" i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800" b="0" i="0">
                <a:solidFill>
                  <a:srgbClr val="000000"/>
                </a:solidFill>
                <a:effectLst/>
                <a:latin typeface="NimbusRomNo9L-Regu"/>
              </a:rPr>
              <a:t>different LLMs posses varying sizes of KV cache due to</a:t>
            </a:r>
            <a:br>
              <a:rPr lang="en-US" altLang="zh-CN" sz="1800" b="0" i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800" b="0" i="0">
                <a:solidFill>
                  <a:srgbClr val="000000"/>
                </a:solidFill>
                <a:effectLst/>
                <a:latin typeface="NimbusRomNo9L-Regu"/>
              </a:rPr>
              <a:t>differences in the number of attention heads, hidden layers,</a:t>
            </a:r>
            <a:br>
              <a:rPr lang="en-US" altLang="zh-CN" sz="1800" b="0" i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800" b="0" i="0">
                <a:solidFill>
                  <a:srgbClr val="000000"/>
                </a:solidFill>
                <a:effectLst/>
                <a:latin typeface="NimbusRomNo9L-Regu"/>
              </a:rPr>
              <a:t>and hidden sizes.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低利用率、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TODO: multi-tenant</a:t>
            </a:r>
            <a:r>
              <a:rPr lang="zh-CN" altLang="en-US"/>
              <a:t>与</a:t>
            </a:r>
            <a:r>
              <a:rPr lang="en-US" altLang="zh-CN"/>
              <a:t>multi-model</a:t>
            </a:r>
            <a:r>
              <a:rPr lang="zh-CN" altLang="en-US"/>
              <a:t>的区别？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初始做法：一个</a:t>
            </a:r>
            <a:r>
              <a:rPr lang="en-US" altLang="zh-CN"/>
              <a:t>pod/</a:t>
            </a:r>
            <a:r>
              <a:rPr lang="zh-CN" altLang="en-US"/>
              <a:t>容器内只服务一个模型，边车容器和附加网格管理的均摊开销巨大（</a:t>
            </a:r>
            <a:r>
              <a:rPr lang="en-US" altLang="zh-CN"/>
              <a:t>1 sidecar per model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 err="1"/>
              <a:t>Kserve</a:t>
            </a:r>
            <a:r>
              <a:rPr lang="zh-CN" altLang="en-US"/>
              <a:t>：创建</a:t>
            </a:r>
            <a:r>
              <a:rPr lang="en-US" altLang="zh-CN"/>
              <a:t>multi-model pod</a:t>
            </a:r>
            <a:r>
              <a:rPr lang="zh-CN" altLang="en-US"/>
              <a:t>，减小</a:t>
            </a:r>
            <a:r>
              <a:rPr lang="en-US" altLang="zh-CN"/>
              <a:t>scaling</a:t>
            </a:r>
            <a:r>
              <a:rPr lang="zh-CN" altLang="en-US"/>
              <a:t>开销（</a:t>
            </a:r>
            <a:r>
              <a:rPr lang="en-US" altLang="zh-CN"/>
              <a:t>1/n sidecar per model</a:t>
            </a:r>
            <a:r>
              <a:rPr lang="zh-CN" altLang="en-US"/>
              <a:t>）；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serverless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主机环境下部署</a:t>
            </a:r>
            <a:r>
              <a:rPr lang="en-US" altLang="zh-CN"/>
              <a:t>GPU</a:t>
            </a:r>
            <a:r>
              <a:rPr lang="zh-CN" altLang="en-US"/>
              <a:t>应用，软件栈包含三个层次</a:t>
            </a:r>
            <a:r>
              <a:rPr lang="en-US" altLang="zh-CN"/>
              <a:t> ML</a:t>
            </a:r>
            <a:r>
              <a:rPr lang="zh-CN" altLang="en-US"/>
              <a:t>框架、</a:t>
            </a:r>
            <a:r>
              <a:rPr lang="en-US" altLang="zh-CN"/>
              <a:t>CUDA lib</a:t>
            </a:r>
            <a:r>
              <a:rPr lang="zh-CN" altLang="en-US"/>
              <a:t>和</a:t>
            </a:r>
            <a:r>
              <a:rPr lang="en-US" altLang="zh-CN"/>
              <a:t>NVIDIA</a:t>
            </a:r>
            <a:r>
              <a:rPr lang="zh-CN" altLang="en-US"/>
              <a:t>驱动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Gill Sans MT" panose="020B05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>
            <a:spLocks noGrp="1"/>
          </p:cNvSpPr>
          <p:nvPr userDrawn="1">
            <p:ph type="title"/>
          </p:nvPr>
        </p:nvSpPr>
        <p:spPr>
          <a:xfrm>
            <a:off x="1227416" y="190032"/>
            <a:ext cx="10405785" cy="430887"/>
          </a:xfrm>
          <a:prstGeom prst="rect">
            <a:avLst/>
          </a:prstGeom>
          <a:effectLst/>
        </p:spPr>
        <p:txBody>
          <a:bodyPr wrap="square" lIns="0" tIns="0" rIns="0" bIns="0" anchor="ctr">
            <a:spAutoFit/>
          </a:bodyPr>
          <a:lstStyle>
            <a:lvl1pPr algn="l">
              <a:defRPr lang="en-US" sz="28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algn="l"/>
            <a:endParaRPr 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541867" y="685800"/>
            <a:ext cx="11091333" cy="0"/>
          </a:xfrm>
          <a:prstGeom prst="line">
            <a:avLst/>
          </a:prstGeom>
          <a:solidFill>
            <a:schemeClr val="accent1"/>
          </a:solidFill>
          <a:ln w="12700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灯片编号占位符 1"/>
          <p:cNvSpPr txBox="1"/>
          <p:nvPr userDrawn="1"/>
        </p:nvSpPr>
        <p:spPr>
          <a:xfrm>
            <a:off x="11633201" y="6515100"/>
            <a:ext cx="313783" cy="236538"/>
          </a:xfrm>
          <a:prstGeom prst="roundRect">
            <a:avLst>
              <a:gd name="adj" fmla="val 3000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fld id="{3700298D-0D92-4BAD-A09B-BDA52E8803DB}" type="slidenum">
              <a:rPr lang="zh-CN" altLang="en-US" sz="10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</a:fld>
            <a:endParaRPr lang="zh-CN" altLang="en-US" sz="10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图形 6"/>
          <p:cNvSpPr/>
          <p:nvPr/>
        </p:nvSpPr>
        <p:spPr>
          <a:xfrm rot="5400000">
            <a:off x="591687" y="239681"/>
            <a:ext cx="298920" cy="331587"/>
          </a:xfrm>
          <a:custGeom>
            <a:avLst/>
            <a:gdLst>
              <a:gd name="connsiteX0" fmla="*/ 93773 w 236220"/>
              <a:gd name="connsiteY0" fmla="*/ 14114 h 213428"/>
              <a:gd name="connsiteX1" fmla="*/ 132034 w 236220"/>
              <a:gd name="connsiteY1" fmla="*/ 3710 h 213428"/>
              <a:gd name="connsiteX2" fmla="*/ 142438 w 236220"/>
              <a:gd name="connsiteY2" fmla="*/ 14114 h 213428"/>
              <a:gd name="connsiteX3" fmla="*/ 232507 w 236220"/>
              <a:gd name="connsiteY3" fmla="*/ 171472 h 213428"/>
              <a:gd name="connsiteX4" fmla="*/ 222090 w 236220"/>
              <a:gd name="connsiteY4" fmla="*/ 209729 h 213428"/>
              <a:gd name="connsiteX5" fmla="*/ 208174 w 236220"/>
              <a:gd name="connsiteY5" fmla="*/ 213429 h 213428"/>
              <a:gd name="connsiteX6" fmla="*/ 28036 w 236220"/>
              <a:gd name="connsiteY6" fmla="*/ 213429 h 213428"/>
              <a:gd name="connsiteX7" fmla="*/ -9 w 236220"/>
              <a:gd name="connsiteY7" fmla="*/ 185401 h 213428"/>
              <a:gd name="connsiteX8" fmla="*/ 3697 w 236220"/>
              <a:gd name="connsiteY8" fmla="*/ 171461 h 21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20" h="213428">
                <a:moveTo>
                  <a:pt x="93773" y="14114"/>
                </a:moveTo>
                <a:cubicBezTo>
                  <a:pt x="101465" y="676"/>
                  <a:pt x="118595" y="-3982"/>
                  <a:pt x="132034" y="3710"/>
                </a:cubicBezTo>
                <a:cubicBezTo>
                  <a:pt x="136366" y="6190"/>
                  <a:pt x="139958" y="9782"/>
                  <a:pt x="142438" y="14114"/>
                </a:cubicBezTo>
                <a:lnTo>
                  <a:pt x="232507" y="171472"/>
                </a:lnTo>
                <a:cubicBezTo>
                  <a:pt x="240195" y="184913"/>
                  <a:pt x="235531" y="202041"/>
                  <a:pt x="222090" y="209729"/>
                </a:cubicBezTo>
                <a:cubicBezTo>
                  <a:pt x="217852" y="212153"/>
                  <a:pt x="213056" y="213428"/>
                  <a:pt x="208174" y="213429"/>
                </a:cubicBezTo>
                <a:lnTo>
                  <a:pt x="28036" y="213429"/>
                </a:lnTo>
                <a:cubicBezTo>
                  <a:pt x="12552" y="213434"/>
                  <a:pt x="-4" y="200885"/>
                  <a:pt x="-9" y="185401"/>
                </a:cubicBezTo>
                <a:cubicBezTo>
                  <a:pt x="-11" y="180511"/>
                  <a:pt x="1267" y="175705"/>
                  <a:pt x="3697" y="171461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254000" dist="1270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0" algn="ctr" defTabSz="914400" eaLnBrk="1" latinLnBrk="0" hangingPunct="1"/>
            <a:endParaRPr kumimoji="1" lang="zh-CN" altLang="en-US" sz="1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88797"/>
            <a:ext cx="10515600" cy="688515"/>
          </a:xfrm>
        </p:spPr>
        <p:txBody>
          <a:bodyPr>
            <a:normAutofit/>
          </a:bodyPr>
          <a:lstStyle>
            <a:lvl1pPr>
              <a:defRPr sz="4000" b="1" baseline="0">
                <a:solidFill>
                  <a:srgbClr val="543795"/>
                </a:solidFill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en-US" altLang="zh-CN"/>
              <a:t>a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13837"/>
            <a:ext cx="10515600" cy="4963126"/>
          </a:xfrm>
        </p:spPr>
        <p:txBody>
          <a:bodyPr>
            <a:normAutofit/>
          </a:bodyPr>
          <a:lstStyle>
            <a:lvl1pPr>
              <a:buFont typeface="Wingdings" panose="05000000000000000000" charset="0"/>
              <a:buChar char="Ø"/>
              <a:defRPr sz="2800" b="0" baseline="0">
                <a:latin typeface="Gill Sans MT" panose="020B0502020104020203" pitchFamily="34" charset="0"/>
              </a:defRPr>
            </a:lvl1pPr>
            <a:lvl2pPr>
              <a:buSzPct val="100000"/>
              <a:buFont typeface="Arial" panose="020B0604020202020204" pitchFamily="34" charset="0"/>
              <a:buChar char="•"/>
              <a:defRPr sz="2400" b="0" baseline="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defRPr>
            </a:lvl2pPr>
            <a:lvl3pPr marL="1257300" indent="-342900">
              <a:buSzPct val="50000"/>
              <a:buFont typeface="Wingdings" panose="05000000000000000000" charset="0"/>
              <a:buChar char="n"/>
              <a:defRPr sz="2400" b="0" baseline="0"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defRPr>
            </a:lvl3pPr>
            <a:lvl4pPr>
              <a:defRPr sz="2000" b="1" baseline="0"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sz="2000" b="1" baseline="0"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en-US" altLang="zh-CN"/>
              <a:t>a</a:t>
            </a:r>
            <a:endParaRPr lang="zh-CN" altLang="en-US"/>
          </a:p>
          <a:p>
            <a:pPr lvl="1"/>
            <a:r>
              <a:rPr lang="en-US" altLang="zh-CN"/>
              <a:t>b</a:t>
            </a:r>
            <a:endParaRPr lang="en-US" altLang="zh-CN"/>
          </a:p>
          <a:p>
            <a:pPr lvl="2"/>
            <a:r>
              <a:rPr lang="en-US" altLang="zh-CN"/>
              <a:t>ddd</a:t>
            </a:r>
            <a:endParaRPr lang="zh-CN" altLang="en-US"/>
          </a:p>
          <a:p>
            <a:pPr lvl="2"/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日期占位符 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800"/>
          </a:xfrm>
        </p:spPr>
        <p:txBody>
          <a:bodyPr/>
          <a:lstStyle>
            <a:lvl1pPr>
              <a:defRPr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216152"/>
            <a:ext cx="5181600" cy="4965192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</a:defRPr>
            </a:lvl1pPr>
            <a:lvl2pPr>
              <a:defRPr baseline="0">
                <a:latin typeface="Gill Sans MT" panose="020B0502020104020203" pitchFamily="34" charset="0"/>
              </a:defRPr>
            </a:lvl2pPr>
            <a:lvl3pPr>
              <a:defRPr baseline="0">
                <a:latin typeface="Gill Sans MT" panose="020B0502020104020203" pitchFamily="34" charset="0"/>
              </a:defRPr>
            </a:lvl3pPr>
            <a:lvl4pPr>
              <a:defRPr baseline="0">
                <a:latin typeface="Gill Sans MT" panose="020B0502020104020203" pitchFamily="34" charset="0"/>
              </a:defRPr>
            </a:lvl4pPr>
            <a:lvl5pPr>
              <a:defRPr baseline="0"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216152"/>
            <a:ext cx="5181600" cy="4965192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858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21615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145691"/>
            <a:ext cx="5157787" cy="40439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1615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145691"/>
            <a:ext cx="5183188" cy="40439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a</a:t>
            </a:r>
            <a:endParaRPr lang="zh-CN" altLang="en-US"/>
          </a:p>
          <a:p>
            <a:pPr lvl="1"/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47B6A-4B73-4BD1-9F1B-A1EB82EA8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143AB-BB00-44EC-A70D-BD02C261FD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40000"/>
        <a:buFont typeface="Wingdings" panose="05000000000000000000" charset="0"/>
        <a:buChar char="p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345" y="1396365"/>
            <a:ext cx="11436350" cy="1381760"/>
          </a:xfrm>
        </p:spPr>
        <p:txBody>
          <a:bodyPr t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>
                <a:effectLst/>
              </a:rPr>
              <a:t>GPU Sharing in Serverless Computing </a:t>
            </a:r>
            <a:endParaRPr lang="en-US" sz="440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54350" y="3652520"/>
            <a:ext cx="6022340" cy="538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>
                <a:latin typeface="Gill Sans MT" panose="020B0502020104020203" pitchFamily="34" charset="0"/>
                <a:ea typeface="微软雅黑" panose="020B0503020204020204" charset="-122"/>
                <a:cs typeface="Gill Sans MT" panose="020B0502020104020203" pitchFamily="34" charset="0"/>
              </a:rPr>
              <a:t>Tao Li,  </a:t>
            </a:r>
            <a:r>
              <a:rPr lang="en-US" altLang="zh-CN" sz="3200" err="1">
                <a:latin typeface="Gill Sans MT" panose="020B0502020104020203" pitchFamily="34" charset="0"/>
                <a:ea typeface="微软雅黑" panose="020B0503020204020204" charset="-122"/>
                <a:cs typeface="Gill Sans MT" panose="020B0502020104020203" pitchFamily="34" charset="0"/>
              </a:rPr>
              <a:t>Zhuoyuan</a:t>
            </a:r>
            <a:r>
              <a:rPr lang="en-US" altLang="zh-CN" sz="3200">
                <a:latin typeface="Gill Sans MT" panose="020B0502020104020203" pitchFamily="34" charset="0"/>
                <a:ea typeface="微软雅黑" panose="020B0503020204020204" charset="-122"/>
                <a:cs typeface="Gill Sans MT" panose="020B0502020104020203" pitchFamily="34" charset="0"/>
              </a:rPr>
              <a:t> Li,  Chuanyi Liu</a:t>
            </a:r>
            <a:endParaRPr lang="zh-CN" altLang="en-US" sz="3200">
              <a:latin typeface="Gill Sans MT" panose="020B0502020104020203" pitchFamily="34" charset="0"/>
              <a:ea typeface="微软雅黑" panose="020B0503020204020204" charset="-122"/>
              <a:cs typeface="Gill Sans MT" panose="020B0502020104020203" pitchFamily="34" charset="0"/>
            </a:endParaRPr>
          </a:p>
          <a:p>
            <a:pPr algn="ctr"/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fld id="{BB962C8B-B14F-4D97-AF65-F5344CB8AC3E}" type="datetime1">
              <a:rPr lang="zh-CN" altLang="en-US" sz="2800">
                <a:latin typeface="Gill Sans MT" panose="020B0502020104020203" pitchFamily="34" charset="0"/>
                <a:cs typeface="Gill Sans MT" panose="020B0502020104020203" pitchFamily="34" charset="0"/>
              </a:rPr>
            </a:fld>
            <a:endParaRPr lang="zh-CN" altLang="en-US" sz="280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5459095"/>
            <a:ext cx="12192000" cy="139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sz="1700">
                <a:solidFill>
                  <a:schemeClr val="bg1">
                    <a:lumMod val="50000"/>
                  </a:schemeClr>
                </a:solidFill>
              </a:rPr>
              <a:t>FaST-GShare: Enabling Efficient </a:t>
            </a:r>
            <a:r>
              <a:rPr sz="1700" err="1">
                <a:solidFill>
                  <a:schemeClr val="bg1">
                    <a:lumMod val="50000"/>
                  </a:schemeClr>
                </a:solidFill>
              </a:rPr>
              <a:t>Spatio</a:t>
            </a:r>
            <a:r>
              <a:rPr sz="1700">
                <a:solidFill>
                  <a:schemeClr val="bg1">
                    <a:lumMod val="50000"/>
                  </a:schemeClr>
                </a:solidFill>
              </a:rPr>
              <a:t>-Temporal GPU Sharing in Serverless Computing for Deep Learning Inference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</a:rPr>
              <a:t>. ICPP’23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[2] Transparent GPU Sharing in Container Clouds for Deep Learning Workloads. NSDI’23</a:t>
            </a:r>
            <a:endParaRPr lang="en-US" altLang="zh-CN" sz="17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[3] GSLICE: Controlled Spatial Sharing of GPUs for a Scalable Inference Platform. SoCC’20</a:t>
            </a:r>
            <a:endParaRPr lang="en-US" altLang="zh-CN" sz="17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[4] </a:t>
            </a:r>
            <a:r>
              <a:rPr lang="en-US" altLang="zh-CN" sz="1700" err="1">
                <a:solidFill>
                  <a:schemeClr val="bg1">
                    <a:lumMod val="50000"/>
                  </a:schemeClr>
                </a:solidFill>
                <a:sym typeface="+mn-ea"/>
              </a:rPr>
              <a:t>KubeShare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: A Framework to Manage GPUs as First-Class and Shared Resources in Container Cloud HPDC’20</a:t>
            </a:r>
            <a:endParaRPr lang="en-US" altLang="zh-CN" sz="17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[5] Gemini: Enabling Multi-Tenant GPU Sharing Based on Kernel Burst Estimation TCC’23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Design: Fine-graind GPU Sharing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zh-CN" altLang="en-US"/>
              <a:t> </a:t>
            </a:r>
            <a:r>
              <a:rPr lang="en-US" altLang="zh-CN"/>
              <a:t>Take consideration of time-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/>
              <a:t>Mitigate the fragmentation of GPU resource</a:t>
            </a:r>
            <a:endParaRPr lang="en-US" altLang="zh-CN"/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/>
              <a:t>Lower the cost of inference service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1924" y="3511129"/>
            <a:ext cx="6888152" cy="266583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292384" y="4063365"/>
            <a:ext cx="4395470" cy="486410"/>
          </a:xfrm>
          <a:prstGeom prst="roundRect">
            <a:avLst>
              <a:gd name="adj" fmla="val 1096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313180" y="1183005"/>
            <a:ext cx="4395470" cy="486410"/>
          </a:xfrm>
          <a:prstGeom prst="roundRect">
            <a:avLst>
              <a:gd name="adj" fmla="val 1096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Main Idea: Fine-graind GPU Sharing</a:t>
            </a:r>
            <a:endParaRPr lang="en-US" altLang="zh-CN" sz="3600"/>
          </a:p>
        </p:txBody>
      </p:sp>
      <p:pic>
        <p:nvPicPr>
          <p:cNvPr id="8" name="图片 7" descr="muxserv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9690" y="1370330"/>
            <a:ext cx="4672330" cy="230695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21285" y="2430145"/>
            <a:ext cx="1287145" cy="872490"/>
          </a:xfrm>
          <a:prstGeom prst="roundRect">
            <a:avLst>
              <a:gd name="adj" fmla="val 10964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>
                <a:latin typeface="Gill Sans MT" panose="020B0502020104020203" pitchFamily="34" charset="0"/>
                <a:cs typeface="Gill Sans MT" panose="020B0502020104020203" pitchFamily="34" charset="0"/>
              </a:rPr>
              <a:t>Improve </a:t>
            </a:r>
            <a:endParaRPr lang="en-US" altLang="zh-CN" b="1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algn="ctr"/>
            <a:r>
              <a:rPr lang="en-US" altLang="zh-CN" b="1">
                <a:latin typeface="Gill Sans MT" panose="020B0502020104020203" pitchFamily="34" charset="0"/>
                <a:cs typeface="Gill Sans MT" panose="020B0502020104020203" pitchFamily="34" charset="0"/>
              </a:rPr>
              <a:t>resource</a:t>
            </a:r>
            <a:endParaRPr lang="en-US" altLang="zh-CN" b="1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algn="ctr"/>
            <a:r>
              <a:rPr lang="en-US" altLang="zh-CN" b="1">
                <a:latin typeface="Gill Sans MT" panose="020B0502020104020203" pitchFamily="34" charset="0"/>
                <a:cs typeface="Gill Sans MT" panose="020B0502020104020203" pitchFamily="34" charset="0"/>
              </a:rPr>
              <a:t> utilization</a:t>
            </a:r>
            <a:endParaRPr lang="en-US" altLang="zh-CN" b="1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cxnSp>
        <p:nvCxnSpPr>
          <p:cNvPr id="9" name="曲线连接符 8"/>
          <p:cNvCxnSpPr>
            <a:stCxn id="6" idx="0"/>
            <a:endCxn id="4" idx="1"/>
          </p:cNvCxnSpPr>
          <p:nvPr/>
        </p:nvCxnSpPr>
        <p:spPr>
          <a:xfrm rot="5400000" flipH="1" flipV="1">
            <a:off x="537052" y="1654017"/>
            <a:ext cx="1003935" cy="548322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6" idx="2"/>
            <a:endCxn id="5" idx="1"/>
          </p:cNvCxnSpPr>
          <p:nvPr/>
        </p:nvCxnSpPr>
        <p:spPr>
          <a:xfrm rot="16200000" flipH="1">
            <a:off x="526654" y="3540839"/>
            <a:ext cx="1003935" cy="527526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10" y="3912235"/>
            <a:ext cx="3897630" cy="12230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35" y="5271135"/>
            <a:ext cx="1654810" cy="15081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r="68655"/>
          <a:stretch>
            <a:fillRect/>
          </a:stretch>
        </p:blipFill>
        <p:spPr>
          <a:xfrm>
            <a:off x="9394190" y="5271135"/>
            <a:ext cx="908050" cy="150812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254760" y="1214755"/>
            <a:ext cx="10815955" cy="5410200"/>
          </a:xfrm>
        </p:spPr>
        <p:txBody>
          <a:bodyPr>
            <a:normAutofit/>
          </a:bodyPr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ym typeface="+mn-ea"/>
              </a:rPr>
              <a:t>Request-level GPU sharing 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Technique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MPS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Challenges</a:t>
            </a:r>
            <a:endParaRPr lang="en-US" altLang="zh-CN">
              <a:solidFill>
                <a:schemeClr val="tx1"/>
              </a:solidFill>
            </a:endParaRPr>
          </a:p>
          <a:p>
            <a:pPr lvl="2">
              <a:buFont typeface="Wingdings" panose="05000000000000000000" charset="0"/>
              <a:buChar char="n"/>
            </a:pPr>
            <a:r>
              <a:rPr lang="en-US" altLang="zh-CN">
                <a:sym typeface="+mn-ea"/>
              </a:rPr>
              <a:t>Trade-off between SLO and </a:t>
            </a:r>
            <a:endParaRPr lang="en-US" altLang="zh-CN">
              <a:sym typeface="+mn-ea"/>
            </a:endParaRPr>
          </a:p>
          <a:p>
            <a:pPr marL="914400" lvl="2"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resource utilization</a:t>
            </a:r>
            <a:endParaRPr lang="en-US" altLang="zh-CN">
              <a:sym typeface="+mn-ea"/>
            </a:endParaRPr>
          </a:p>
          <a:p>
            <a:pPr marL="1257300" lvl="2" indent="-342900"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Communication overhead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1257300" lvl="2" indent="-342900">
              <a:buFont typeface="Wingdings" panose="05000000000000000000" charset="0"/>
              <a:buChar char="n"/>
            </a:pPr>
            <a:endParaRPr lang="en-US" altLang="zh-CN">
              <a:solidFill>
                <a:schemeClr val="tx1"/>
              </a:solidFill>
            </a:endParaRPr>
          </a:p>
          <a:p>
            <a:pPr lvl="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Kernel-level GPU sharing 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Technique：CUDA streams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Challenges</a:t>
            </a:r>
            <a:endParaRPr lang="en-US" altLang="zh-CN">
              <a:solidFill>
                <a:schemeClr val="tx1"/>
              </a:solidFill>
            </a:endParaRPr>
          </a:p>
          <a:p>
            <a:pPr lvl="2">
              <a:buFont typeface="Wingdings" panose="05000000000000000000" charset="0"/>
              <a:buChar char="n"/>
            </a:pPr>
            <a:r>
              <a:rPr lang="en-US" altLang="zh-CN">
                <a:sym typeface="+mn-ea"/>
              </a:rPr>
              <a:t>The number of CUDA </a:t>
            </a:r>
            <a:endParaRPr lang="en-US" altLang="zh-CN">
              <a:sym typeface="+mn-ea"/>
            </a:endParaRPr>
          </a:p>
          <a:p>
            <a:pPr marL="914400" lvl="2"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streams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Challenges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Maintain SLO attainment</a:t>
            </a:r>
            <a:endParaRPr lang="en-US" altLang="zh-CN"/>
          </a:p>
          <a:p>
            <a:r>
              <a:rPr lang="en-US" altLang="zh-CN"/>
              <a:t> Implement resource reallocation efficiently</a:t>
            </a:r>
            <a:endParaRPr lang="en-US" altLang="zh-CN"/>
          </a:p>
          <a:p>
            <a:r>
              <a:rPr lang="en-US" altLang="zh-CN"/>
              <a:t> Run the framework transparently to user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Challenge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How to schedule to meet SLO at best efforts?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695450" y="3103880"/>
            <a:ext cx="3974465" cy="1007745"/>
          </a:xfrm>
          <a:prstGeom prst="roundRect">
            <a:avLst>
              <a:gd name="adj" fmla="val 1096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Challenges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How to design an efficient serverless LLM serving framework?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What are the key components needed for a complete workflow?</a:t>
            </a:r>
            <a:endParaRPr lang="en-US" altLang="zh-CN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Profiler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lvl="2">
              <a:lnSpc>
                <a:spcPct val="11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Scheduler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lvl="2">
              <a:lnSpc>
                <a:spcPct val="11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</a:rPr>
              <a:t>GPU Manager</a:t>
            </a:r>
            <a:endParaRPr lang="en-US" altLang="zh-CN">
              <a:solidFill>
                <a:schemeClr val="tx1"/>
              </a:solidFill>
            </a:endParaRPr>
          </a:p>
          <a:p>
            <a:pPr marL="1943100" lvl="3" indent="-571500">
              <a:lnSpc>
                <a:spcPct val="110000"/>
              </a:lnSpc>
              <a:buSzPct val="60000"/>
              <a:buFont typeface="+mj-lt"/>
              <a:buAutoNum type="romanUcPeriod"/>
            </a:pPr>
            <a:r>
              <a:rPr lang="en-US" altLang="zh-CN" sz="2400" b="0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Computing resource</a:t>
            </a:r>
            <a:endParaRPr lang="en-US" altLang="zh-CN" sz="2400" b="0">
              <a:solidFill>
                <a:schemeClr val="tx1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marL="1943100" lvl="3" indent="-571500">
              <a:lnSpc>
                <a:spcPct val="110000"/>
              </a:lnSpc>
              <a:buSzPct val="60000"/>
              <a:buFont typeface="+mj-lt"/>
              <a:buAutoNum type="romanUcPeriod"/>
            </a:pPr>
            <a:r>
              <a:rPr lang="en-US" altLang="zh-CN" sz="2400" b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Memory resource</a:t>
            </a:r>
            <a:endParaRPr lang="en-US" altLang="zh-CN" sz="2400" b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1210" y="2604135"/>
            <a:ext cx="5782945" cy="28149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Current Progress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FaST-GShare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740">
                <a:solidFill>
                  <a:schemeClr val="tx1"/>
                </a:solidFill>
                <a:sym typeface="+mn-ea"/>
              </a:rPr>
              <a:t>Background</a:t>
            </a:r>
            <a:endParaRPr lang="en-US" altLang="zh-CN" sz="274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740">
                <a:solidFill>
                  <a:schemeClr val="bg1">
                    <a:lumMod val="75000"/>
                  </a:schemeClr>
                </a:solidFill>
                <a:sym typeface="+mn-ea"/>
              </a:rPr>
              <a:t> Architecture</a:t>
            </a:r>
            <a:endParaRPr lang="en-US" altLang="zh-CN" sz="274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MuxServe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Conclusion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GPU Support in Serverless Computing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Commercial serverless platform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sym typeface="+mn-ea"/>
              </a:rPr>
              <a:t>Amazon Lambda, Microsoft Azure Functions, and Google Cloud Functions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sym typeface="+mn-ea"/>
              </a:rPr>
              <a:t>Only allow CPU access currently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sym typeface="+mn-ea"/>
              </a:rPr>
              <a:t>Don’t natively support accelerators, such as GPUs and TPUs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Open-source serverless platform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345">
                <a:solidFill>
                  <a:schemeClr val="tx1"/>
                </a:solidFill>
                <a:sym typeface="+mn-ea"/>
              </a:rPr>
              <a:t>OpenFaaS, Knative, and OpenWhisk</a:t>
            </a:r>
            <a:endParaRPr lang="en-US" altLang="zh-CN" sz="2345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345">
                <a:solidFill>
                  <a:schemeClr val="tx1"/>
                </a:solidFill>
                <a:sym typeface="+mn-ea"/>
              </a:rPr>
              <a:t>Leverage Kubernetes to deploy and manage functions</a:t>
            </a:r>
            <a:endParaRPr lang="en-US" altLang="zh-CN" sz="2345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t="7027" b="6564"/>
          <a:stretch>
            <a:fillRect/>
          </a:stretch>
        </p:blipFill>
        <p:spPr>
          <a:xfrm>
            <a:off x="1991360" y="4246245"/>
            <a:ext cx="5239385" cy="254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 6"/>
          <p:cNvSpPr/>
          <p:nvPr/>
        </p:nvSpPr>
        <p:spPr>
          <a:xfrm>
            <a:off x="7525385" y="4888230"/>
            <a:ext cx="3495040" cy="37338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Gill Sans MT" panose="020B0502020104020203" pitchFamily="34" charset="0"/>
                <a:cs typeface="Gill Sans MT" panose="020B0502020104020203" pitchFamily="34" charset="0"/>
              </a:rPr>
              <a:t>Get </a:t>
            </a:r>
            <a:r>
              <a:rPr lang="en-US" altLang="zh-CN">
                <a:latin typeface="Gill Sans MT" panose="020B0502020104020203" pitchFamily="34" charset="0"/>
                <a:cs typeface="Gill Sans MT" panose="020B0502020104020203" pitchFamily="34" charset="0"/>
              </a:rPr>
              <a:t>the </a:t>
            </a:r>
            <a:r>
              <a:rPr lang="zh-CN" altLang="en-US">
                <a:latin typeface="Gill Sans MT" panose="020B0502020104020203" pitchFamily="34" charset="0"/>
                <a:cs typeface="Gill Sans MT" panose="020B0502020104020203" pitchFamily="34" charset="0"/>
              </a:rPr>
              <a:t>device path</a:t>
            </a:r>
            <a:endParaRPr lang="zh-CN" altLang="en-US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525385" y="5884545"/>
            <a:ext cx="3495040" cy="37338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Gill Sans MT" panose="020B0502020104020203" pitchFamily="34" charset="0"/>
                <a:cs typeface="Gill Sans MT" panose="020B0502020104020203" pitchFamily="34" charset="0"/>
              </a:rPr>
              <a:t>Mount the driver directory</a:t>
            </a:r>
            <a:endParaRPr lang="zh-CN" altLang="en-US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GPU Support in Serverless Computing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Open-source serverless platform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345">
                <a:solidFill>
                  <a:schemeClr val="tx1"/>
                </a:solidFill>
                <a:sym typeface="+mn-ea"/>
              </a:rPr>
              <a:t>The GPU device plugin</a:t>
            </a:r>
            <a:endParaRPr lang="en-US" altLang="zh-CN" sz="2345">
              <a:solidFill>
                <a:schemeClr val="tx1"/>
              </a:solidFill>
              <a:sym typeface="+mn-ea"/>
            </a:endParaRPr>
          </a:p>
          <a:p>
            <a:pPr lvl="2"/>
            <a:r>
              <a:rPr lang="en-US" altLang="zh-CN" sz="2345">
                <a:solidFill>
                  <a:schemeClr val="tx1"/>
                </a:solidFill>
                <a:sym typeface="+mn-ea"/>
              </a:rPr>
              <a:t>communicates with the NVIDIA device driver to discover and report the available GPUs on a node.</a:t>
            </a:r>
            <a:endParaRPr lang="en-US" altLang="zh-CN" sz="2345">
              <a:solidFill>
                <a:schemeClr val="tx1"/>
              </a:solidFill>
              <a:sym typeface="+mn-ea"/>
            </a:endParaRPr>
          </a:p>
          <a:p>
            <a:pPr lvl="2"/>
            <a:r>
              <a:rPr lang="en-US" altLang="zh-CN" sz="2345">
                <a:solidFill>
                  <a:schemeClr val="tx1"/>
                </a:solidFill>
                <a:sym typeface="+mn-ea"/>
              </a:rPr>
              <a:t>handles device assignment and lifecycle management for GPU workloads</a:t>
            </a:r>
            <a:endParaRPr lang="en-US" altLang="zh-CN" sz="2345">
              <a:solidFill>
                <a:schemeClr val="tx1"/>
              </a:solidFill>
              <a:sym typeface="+mn-ea"/>
            </a:endParaRPr>
          </a:p>
          <a:p>
            <a:pPr lvl="1"/>
            <a:endParaRPr lang="en-US" altLang="zh-CN" sz="2345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429000"/>
            <a:ext cx="6907530" cy="3303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 6"/>
          <p:cNvSpPr/>
          <p:nvPr/>
        </p:nvSpPr>
        <p:spPr>
          <a:xfrm>
            <a:off x="7745730" y="3777615"/>
            <a:ext cx="3495040" cy="1030605"/>
          </a:xfrm>
          <a:prstGeom prst="roundRect">
            <a:avLst>
              <a:gd name="adj" fmla="val 887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Limitation</a:t>
            </a:r>
            <a:r>
              <a:rPr lang="zh-CN" altLang="en-US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：</a:t>
            </a:r>
            <a:endParaRPr lang="zh-CN" altLang="en-US" b="1">
              <a:solidFill>
                <a:schemeClr val="accent4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algn="ctr"/>
            <a:r>
              <a:rPr lang="en-US" altLang="zh-CN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A</a:t>
            </a:r>
            <a:r>
              <a:rPr lang="zh-CN" altLang="en-US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ssign</a:t>
            </a:r>
            <a:r>
              <a:rPr lang="en-US" altLang="zh-CN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 </a:t>
            </a:r>
            <a:r>
              <a:rPr lang="zh-CN" altLang="en-US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an entire GPU device to a single container</a:t>
            </a:r>
            <a:endParaRPr lang="zh-CN" altLang="en-US" b="1">
              <a:solidFill>
                <a:schemeClr val="accent4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745730" y="5278755"/>
            <a:ext cx="3495040" cy="1030605"/>
          </a:xfrm>
          <a:prstGeom prst="roundRect">
            <a:avLst>
              <a:gd name="adj" fmla="val 887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S</a:t>
            </a:r>
            <a:r>
              <a:rPr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evere resource under-utilization in deep learning inferences</a:t>
            </a:r>
            <a:endParaRPr b="1">
              <a:solidFill>
                <a:schemeClr val="accent4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9351645" y="4871720"/>
            <a:ext cx="282575" cy="343535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Current Progress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FaST-GShare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740">
                <a:solidFill>
                  <a:schemeClr val="bg1">
                    <a:lumMod val="75000"/>
                  </a:schemeClr>
                </a:solidFill>
                <a:sym typeface="+mn-ea"/>
              </a:rPr>
              <a:t> Background</a:t>
            </a:r>
            <a:endParaRPr lang="en-US" altLang="zh-CN" sz="274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pPr lvl="1"/>
            <a:r>
              <a:rPr lang="en-US" altLang="zh-CN" sz="274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Architecture</a:t>
            </a:r>
            <a:endParaRPr lang="en-US" altLang="zh-CN" sz="274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MuxServe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Conclusion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Architecture Overview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FaST-Profiler</a:t>
            </a:r>
            <a:endParaRPr lang="en-US" altLang="zh-CN" sz="24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Profile the function throughput and latency under various spatio-temporal GPU resource</a:t>
            </a:r>
            <a:endParaRPr lang="en-US" altLang="zh-CN" sz="2000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FaST-Scheduler</a:t>
            </a:r>
            <a:endParaRPr lang="en-US" altLang="zh-CN" sz="240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Select resource config,  perform the auto-scaling and node selection for function</a:t>
            </a:r>
            <a:endParaRPr lang="en-US" altLang="zh-CN" sz="2000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FaST-Manager</a:t>
            </a:r>
            <a:endParaRPr lang="en-US" altLang="zh-CN" sz="240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Coordinate the spatial and temporal GPU resource sharing by limiting and isolating resources</a:t>
            </a:r>
            <a:endParaRPr lang="en-US" altLang="zh-CN" sz="2000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Model Sharing</a:t>
            </a:r>
            <a:endParaRPr lang="en-US" altLang="zh-CN" sz="240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Propose the IPC-based model sharing to mitigate memory contention among functions</a:t>
            </a:r>
            <a:endParaRPr lang="en-US" altLang="zh-CN" sz="200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6295" y="4381500"/>
            <a:ext cx="4832985" cy="23520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Current Progress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FaST-GShare</a:t>
            </a:r>
            <a:r>
              <a:rPr lang="en-US" altLang="zh-CN" sz="3200" baseline="30000">
                <a:solidFill>
                  <a:schemeClr val="bg1">
                    <a:lumMod val="75000"/>
                  </a:schemeClr>
                </a:solidFill>
                <a:sym typeface="+mn-ea"/>
              </a:rPr>
              <a:t>[1]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MuxServe</a:t>
            </a:r>
            <a:r>
              <a:rPr lang="en-US" altLang="zh-CN" sz="3200" baseline="30000">
                <a:solidFill>
                  <a:schemeClr val="bg1">
                    <a:lumMod val="75000"/>
                  </a:schemeClr>
                </a:solidFill>
                <a:sym typeface="+mn-ea"/>
              </a:rPr>
              <a:t>[2]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Conclusion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6243955"/>
            <a:ext cx="121920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sz="1700">
                <a:solidFill>
                  <a:schemeClr val="bg1">
                    <a:lumMod val="50000"/>
                  </a:schemeClr>
                </a:solidFill>
              </a:rPr>
              <a:t>FaST-GShare: Enabling Efficient </a:t>
            </a:r>
            <a:r>
              <a:rPr sz="1700" err="1">
                <a:solidFill>
                  <a:schemeClr val="bg1">
                    <a:lumMod val="50000"/>
                  </a:schemeClr>
                </a:solidFill>
              </a:rPr>
              <a:t>Spatio</a:t>
            </a:r>
            <a:r>
              <a:rPr sz="1700">
                <a:solidFill>
                  <a:schemeClr val="bg1">
                    <a:lumMod val="50000"/>
                  </a:schemeClr>
                </a:solidFill>
              </a:rPr>
              <a:t>-Temporal GPU Sharing in Serverless Computing for Deep Learning Inference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</a:rPr>
              <a:t>. ICPP’23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[2] MuxServe: Flexible Spatial-Temporal Multiplexing for Multiple LLM Serving. ICML’24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FaST-Profiler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ym typeface="+mn-ea"/>
              </a:rPr>
              <a:t>Profile the function throughput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Under various spatio-temporal GPU resource allocations</a:t>
            </a: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Experiment-Trial workflow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Experiment phase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configure resources and initiate a profiling Trial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Trial phase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generate the test workload and perform inference tasks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5210" y="3519170"/>
            <a:ext cx="5506720" cy="3272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FaST-Scheduler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Scale and schedule functions across nodes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Efficiently utilize GPU under the spatio-temporal sharing mechanism 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Ensure function SLOs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Heuristic auto-scaling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Scale functions dynamically to adapt to traffic changes to meet SLOs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Node selection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Schedule function pods to enhance GPU resource efficiency and mitigate resource fragmentation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FaST-Scheduler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ym typeface="+mn-ea"/>
              </a:rPr>
              <a:t>Heuristic auto-scaling</a:t>
            </a:r>
            <a:endParaRPr lang="en-US" altLang="zh-CN"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Scale functions dynamically to adapt to traffic changes to meet SLOs</a:t>
            </a: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Determine whether to scale-up or scale-down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R</a:t>
            </a:r>
            <a:r>
              <a:rPr lang="zh-CN" altLang="en-US">
                <a:solidFill>
                  <a:schemeClr val="tx1"/>
                </a:solidFill>
              </a:rPr>
              <a:t>：request loads</a:t>
            </a:r>
            <a:endParaRPr lang="zh-CN" altLang="en-US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</a:t>
            </a:r>
            <a:r>
              <a:rPr lang="zh-CN" altLang="en-US">
                <a:solidFill>
                  <a:schemeClr val="tx1"/>
                </a:solidFill>
              </a:rPr>
              <a:t>：request processing capabilities </a:t>
            </a: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Select effective configurations for functions to scale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RPR</a:t>
            </a:r>
            <a:r>
              <a:rPr lang="zh-CN" altLang="en-US">
                <a:solidFill>
                  <a:schemeClr val="tx1"/>
                </a:solidFill>
              </a:rPr>
              <a:t>：GPU processing efficiency of different spatio-temporal resource</a:t>
            </a:r>
            <a:r>
              <a:rPr lang="en-US" altLang="zh-CN">
                <a:solidFill>
                  <a:schemeClr val="tx1"/>
                </a:solidFill>
              </a:rPr>
              <a:t> config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P</a:t>
            </a:r>
            <a:r>
              <a:rPr lang="en-US" altLang="zh-CN" baseline="-25000">
                <a:solidFill>
                  <a:schemeClr val="tx1"/>
                </a:solidFill>
              </a:rPr>
              <a:t>eff  </a:t>
            </a:r>
            <a:r>
              <a:rPr lang="en-US" altLang="zh-CN">
                <a:solidFill>
                  <a:schemeClr val="tx1"/>
                </a:solidFill>
              </a:rPr>
              <a:t>and </a:t>
            </a:r>
            <a:r>
              <a:rPr lang="en-US" altLang="zh-CN" err="1">
                <a:solidFill>
                  <a:schemeClr val="tx1"/>
                </a:solidFill>
              </a:rPr>
              <a:t>P</a:t>
            </a:r>
            <a:r>
              <a:rPr lang="en-US" altLang="zh-CN" baseline="-25000" err="1">
                <a:solidFill>
                  <a:schemeClr val="tx1"/>
                </a:solidFill>
              </a:rPr>
              <a:t>ideal</a:t>
            </a:r>
            <a:endParaRPr lang="en-US" altLang="zh-CN" baseline="-250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7480" y="2512695"/>
            <a:ext cx="2978785" cy="833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60" y="4269740"/>
            <a:ext cx="4316095" cy="570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201920"/>
            <a:ext cx="3179445" cy="534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45" y="5267960"/>
            <a:ext cx="5186680" cy="5346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790" y="6261735"/>
            <a:ext cx="5439410" cy="36258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0049510" y="2580640"/>
            <a:ext cx="1760855" cy="65595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Gill Sans MT" panose="020B0502020104020203" pitchFamily="34" charset="0"/>
                <a:cs typeface="Gill Sans MT" panose="020B0502020104020203" pitchFamily="34" charset="0"/>
              </a:rPr>
              <a:t>FaST-Profiler</a:t>
            </a:r>
            <a:endParaRPr lang="en-US" altLang="zh-CN" b="1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10" name="左箭头 9"/>
          <p:cNvSpPr/>
          <p:nvPr/>
        </p:nvSpPr>
        <p:spPr>
          <a:xfrm>
            <a:off x="9587230" y="2744470"/>
            <a:ext cx="360680" cy="339090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FaST-Scheduler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ym typeface="+mn-ea"/>
              </a:rPr>
              <a:t>Node selection</a:t>
            </a:r>
            <a:endParaRPr lang="en-US" altLang="zh-CN">
              <a:sym typeface="+mn-ea"/>
            </a:endParaRP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Schedule function pods to enhance 2D GPU resource efficiency and mitigate resource fragmentation</a:t>
            </a: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Maximal rectangles algorithm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Rectangle best matching for node selection 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Resource rectangle restructuring</a:t>
            </a:r>
            <a:endParaRPr lang="en-US" altLang="zh-CN">
              <a:solidFill>
                <a:schemeClr val="tx1"/>
              </a:solidFill>
            </a:endParaRPr>
          </a:p>
          <a:p>
            <a:pPr lvl="2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</a:rPr>
              <a:t>Split</a:t>
            </a:r>
            <a:endParaRPr lang="en-US" altLang="zh-CN">
              <a:solidFill>
                <a:schemeClr val="tx1"/>
              </a:solidFill>
            </a:endParaRPr>
          </a:p>
          <a:p>
            <a:pPr lvl="2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</a:rPr>
              <a:t>Intersection update</a:t>
            </a:r>
            <a:endParaRPr lang="en-US" altLang="zh-CN">
              <a:solidFill>
                <a:schemeClr val="tx1"/>
              </a:solidFill>
            </a:endParaRPr>
          </a:p>
          <a:p>
            <a:pPr lvl="2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</a:rPr>
              <a:t>Redundant rectangle removing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5035" y="3523615"/>
            <a:ext cx="3965575" cy="27578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FaST-Manager</a:t>
            </a:r>
            <a:endParaRPr lang="en-US" altLang="zh-CN">
              <a:sym typeface="+mn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>
            <a:normAutofit fontScale="90000" lnSpcReduction="20000"/>
          </a:bodyPr>
          <a:lstStyle/>
          <a:p>
            <a:pPr marL="228600" lvl="0" indent="-2286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 err="1">
                <a:solidFill>
                  <a:schemeClr val="tx1"/>
                </a:solidFill>
              </a:rPr>
              <a:t>Spatio</a:t>
            </a:r>
            <a:r>
              <a:rPr lang="en-US" altLang="zh-CN">
                <a:solidFill>
                  <a:schemeClr val="tx1"/>
                </a:solidFill>
              </a:rPr>
              <a:t>-Temporal GPU Sharing Manager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Limit, prioritize, and isolate GPU resource usage in both spatial-temporal dim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Goal</a:t>
            </a:r>
            <a:r>
              <a:rPr lang="zh-CN" altLang="en-US">
                <a:solidFill>
                  <a:schemeClr val="tx1"/>
                </a:solidFill>
              </a:rPr>
              <a:t>：enable efficient sharing of GPUs among different pods</a:t>
            </a: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Frontend-Backend architecture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Initialize the corresponding SM partition in the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MPS server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Register the allocated time quota and memory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in the FaST Backend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Evaluates the request and determines whether 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to dispatch the token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If the token is granted, start accessing CUDA 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driver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6205" y="3321685"/>
            <a:ext cx="4006850" cy="30829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FaST-Manager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ym typeface="+mn-ea"/>
              </a:rPr>
              <a:t>MPS-based Spatial Sharing Backend</a:t>
            </a:r>
            <a:endParaRPr lang="en-US" altLang="zh-CN"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MPS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zh-CN" altLang="en-US">
                <a:sym typeface="+mn-ea"/>
              </a:rPr>
              <a:t>process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kernels concurrently</a:t>
            </a:r>
            <a:r>
              <a:rPr lang="en-US" altLang="zh-CN">
                <a:solidFill>
                  <a:schemeClr val="tx1"/>
                </a:solidFill>
              </a:rPr>
              <a:t>, while provide performance isolation 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193800" y="2608580"/>
            <a:ext cx="4856480" cy="3441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365" y="2052955"/>
            <a:ext cx="4229100" cy="421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590040" y="63347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Gill Sans MT" panose="020B0502020104020203" pitchFamily="34" charset="0"/>
                <a:cs typeface="Gill Sans MT" panose="020B0502020104020203" pitchFamily="34" charset="0"/>
              </a:rPr>
              <a:t>Multi-</a:t>
            </a:r>
            <a:r>
              <a:rPr lang="zh-CN" altLang="en-US" sz="2000">
                <a:latin typeface="Gill Sans MT" panose="020B0502020104020203" pitchFamily="34" charset="0"/>
                <a:cs typeface="Gill Sans MT" panose="020B0502020104020203" pitchFamily="34" charset="0"/>
              </a:rPr>
              <a:t>processes without MPS</a:t>
            </a:r>
            <a:endParaRPr lang="zh-CN" altLang="en-US" sz="200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58915" y="63347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Gill Sans MT" panose="020B0502020104020203" pitchFamily="34" charset="0"/>
                <a:cs typeface="Gill Sans MT" panose="020B0502020104020203" pitchFamily="34" charset="0"/>
              </a:rPr>
              <a:t>Multi-</a:t>
            </a:r>
            <a:r>
              <a:rPr lang="zh-CN" altLang="en-US" sz="2000">
                <a:latin typeface="Gill Sans MT" panose="020B0502020104020203" pitchFamily="34" charset="0"/>
                <a:cs typeface="Gill Sans MT" panose="020B0502020104020203" pitchFamily="34" charset="0"/>
              </a:rPr>
              <a:t>processes with MPS</a:t>
            </a:r>
            <a:endParaRPr lang="zh-CN" altLang="en-US" sz="2000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92800" y="3893820"/>
            <a:ext cx="1008380" cy="58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b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SM </a:t>
            </a:r>
            <a:endParaRPr lang="en-US" altLang="zh-CN" b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CN" b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percent</a:t>
            </a:r>
            <a:endParaRPr lang="en-US" altLang="zh-CN" b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19" name="下箭头 18"/>
          <p:cNvSpPr/>
          <p:nvPr/>
        </p:nvSpPr>
        <p:spPr>
          <a:xfrm rot="14520000">
            <a:off x="6783070" y="3875405"/>
            <a:ext cx="207645" cy="41529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FaST-Manager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99502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ym typeface="+mn-ea"/>
              </a:rPr>
              <a:t>FaST Time Sharing Backend</a:t>
            </a:r>
            <a:endParaRPr lang="en-US" altLang="zh-CN">
              <a:sym typeface="+mn-ea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Perform temporal GPU sharing with the consideration of the spatial sharing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Monitoring-scheduling mechanism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monitoring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  <a:p>
            <a:pPr lvl="2">
              <a:lnSpc>
                <a:spcPct val="11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Flexible and fine-grained CUDA time counting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2">
              <a:lnSpc>
                <a:spcPct val="11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The CUDA synchronization API is called at the end of the kernels execution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9315" y="3703955"/>
            <a:ext cx="839343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FaST-Manager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99502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ym typeface="+mn-ea"/>
              </a:rPr>
              <a:t>FaST Time Sharing Backend</a:t>
            </a:r>
            <a:endParaRPr lang="en-US" altLang="zh-CN"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Perform temporal GPU sharing with the consideration of the spatial sharing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Monitoring-scheduling mechanism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scheduling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  <a:p>
            <a:pPr lvl="2"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Filtering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：calculat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the remaining time quotas of each pod（</a:t>
            </a:r>
            <a:r>
              <a:rPr lang="en-US" altLang="zh-CN" err="1">
                <a:solidFill>
                  <a:schemeClr val="tx1"/>
                </a:solidFill>
                <a:sym typeface="+mn-ea"/>
              </a:rPr>
              <a:t>Q</a:t>
            </a:r>
            <a:r>
              <a:rPr lang="en-US" altLang="zh-CN" baseline="-25000" err="1">
                <a:solidFill>
                  <a:schemeClr val="tx1"/>
                </a:solidFill>
                <a:sym typeface="+mn-ea"/>
              </a:rPr>
              <a:t>remain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&gt; 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）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2"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Candidate pod enqueuing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 prioritizes scheduling pods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with the largest timing missing gap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2">
              <a:buFont typeface="Wingdings" panose="05000000000000000000" charset="0"/>
              <a:buChar char="n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Token dispatching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return tokens until  S</a:t>
            </a:r>
            <a:r>
              <a:rPr lang="en-US" altLang="zh-CN" baseline="-25000">
                <a:solidFill>
                  <a:schemeClr val="tx1"/>
                </a:solidFill>
                <a:sym typeface="+mn-ea"/>
              </a:rPr>
              <a:t>SMs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+ </a:t>
            </a:r>
            <a:r>
              <a:rPr lang="en-US" altLang="zh-CN" err="1">
                <a:solidFill>
                  <a:schemeClr val="tx1"/>
                </a:solidFill>
                <a:sym typeface="+mn-ea"/>
              </a:rPr>
              <a:t>S</a:t>
            </a:r>
            <a:r>
              <a:rPr lang="en-US" altLang="zh-CN" baseline="-25000" err="1">
                <a:solidFill>
                  <a:schemeClr val="tx1"/>
                </a:solidFill>
                <a:sym typeface="+mn-ea"/>
              </a:rPr>
              <a:t>running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&gt; 100%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9315" y="4043045"/>
            <a:ext cx="839343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Model Sharing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Mitigate the memory contention</a:t>
            </a:r>
            <a:endParaRPr lang="en-US" altLang="zh-CN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IPC-based model sharing mechanism</a:t>
            </a:r>
            <a:endParaRPr lang="en-US" altLang="zh-CN" sz="28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Model Store Lib and Model Storage Server </a:t>
            </a:r>
            <a:endParaRPr lang="en-US" altLang="zh-CN" sz="2800">
              <a:solidFill>
                <a:schemeClr val="tx1"/>
              </a:solidFill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 sz="28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1675" y="3259455"/>
            <a:ext cx="8427085" cy="2649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Current Progress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3200" err="1">
                <a:solidFill>
                  <a:schemeClr val="bg1">
                    <a:lumMod val="75000"/>
                  </a:schemeClr>
                </a:solidFill>
                <a:sym typeface="+mn-ea"/>
              </a:rPr>
              <a:t>FaST-Gshare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ym typeface="+mn-ea"/>
              </a:rPr>
              <a:t> MuxServe</a:t>
            </a:r>
            <a:endParaRPr lang="en-US" altLang="zh-CN" sz="3200">
              <a:sym typeface="+mn-ea"/>
            </a:endParaRPr>
          </a:p>
          <a:p>
            <a:pPr lvl="1"/>
            <a:r>
              <a:rPr lang="en-US" altLang="zh-CN" sz="2800">
                <a:sym typeface="+mn-ea"/>
              </a:rPr>
              <a:t>Background</a:t>
            </a:r>
            <a:endParaRPr lang="en-US" altLang="zh-CN" sz="2800">
              <a:sym typeface="+mn-ea"/>
            </a:endParaRPr>
          </a:p>
          <a:p>
            <a:pPr lvl="1"/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sym typeface="+mn-ea"/>
              </a:rPr>
              <a:t>Design</a:t>
            </a:r>
            <a:endParaRPr lang="en-US" altLang="zh-CN" sz="28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Conclusion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92790" cy="2886075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Multiple LLMs serving</a:t>
            </a:r>
            <a:r>
              <a:rPr lang="en-US" altLang="zh-CN" baseline="30000">
                <a:solidFill>
                  <a:schemeClr val="tx1"/>
                </a:solidFill>
              </a:rPr>
              <a:t>[1,2,3,4,5]</a:t>
            </a:r>
            <a:endParaRPr lang="en-US" altLang="zh-CN" baseline="30000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 err="1">
                <a:solidFill>
                  <a:schemeClr val="tx1"/>
                </a:solidFill>
              </a:rPr>
              <a:t>Bursty</a:t>
            </a:r>
            <a:r>
              <a:rPr lang="en-US" altLang="zh-CN">
                <a:solidFill>
                  <a:schemeClr val="tx1"/>
                </a:solidFill>
              </a:rPr>
              <a:t> workloads: real traffic observed by </a:t>
            </a:r>
            <a:r>
              <a:rPr lang="en-US" altLang="zh-CN" err="1">
                <a:solidFill>
                  <a:schemeClr val="tx1"/>
                </a:solidFill>
              </a:rPr>
              <a:t>ShangHai</a:t>
            </a:r>
            <a:r>
              <a:rPr lang="en-US" altLang="zh-CN">
                <a:solidFill>
                  <a:schemeClr val="tx1"/>
                </a:solidFill>
              </a:rPr>
              <a:t> AI Lab in 20 days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An example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 different models deployed on </a:t>
            </a:r>
            <a:r>
              <a:rPr lang="en-US" altLang="zh-CN">
                <a:solidFill>
                  <a:schemeClr val="tx1"/>
                </a:solidFill>
              </a:rPr>
              <a:t>4</a:t>
            </a:r>
            <a:r>
              <a:rPr lang="zh-CN" altLang="en-US">
                <a:solidFill>
                  <a:schemeClr val="tx1"/>
                </a:solidFill>
              </a:rPr>
              <a:t> nodes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73350" y="2167255"/>
            <a:ext cx="3642360" cy="14052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0" y="5689600"/>
            <a:ext cx="1219200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sz="1400">
                <a:solidFill>
                  <a:schemeClr val="bg1">
                    <a:lumMod val="50000"/>
                  </a:schemeClr>
                </a:solidFill>
              </a:rPr>
              <a:t>MuxServe: Flexible Spatial-Temporal Multiplexing for Multiple LLM Serving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. ICML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’24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[2] ServerlessLLM: Low-Latency Serverless Inference for Large Language Models. OSDI’24</a:t>
            </a:r>
            <a:endParaRPr lang="en-US" altLang="zh-CN" sz="1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[3] </a:t>
            </a:r>
            <a:r>
              <a:rPr lang="en-US" altLang="zh-CN" sz="1400" err="1">
                <a:solidFill>
                  <a:schemeClr val="bg1">
                    <a:lumMod val="50000"/>
                  </a:schemeClr>
                </a:solidFill>
                <a:sym typeface="+mn-ea"/>
              </a:rPr>
              <a:t>dLoRA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: Dynamically Orchestrating Requests and Adapters for </a:t>
            </a:r>
            <a:r>
              <a:rPr lang="en-US" altLang="zh-CN" sz="1400" err="1">
                <a:solidFill>
                  <a:schemeClr val="bg1">
                    <a:lumMod val="50000"/>
                  </a:schemeClr>
                </a:solidFill>
                <a:sym typeface="+mn-ea"/>
              </a:rPr>
              <a:t>LoRA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 LLM Serving. OSDI’24</a:t>
            </a:r>
            <a:endParaRPr lang="en-US" altLang="zh-CN" sz="1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[4] 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AlpaServe: Statistical Multiplexing with Model Parallelism for Deep Learning Serving. OSDI’23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[5] </a:t>
            </a:r>
            <a:r>
              <a:rPr lang="en-US" altLang="zh-CN" sz="1400" err="1">
                <a:solidFill>
                  <a:schemeClr val="bg1">
                    <a:lumMod val="50000"/>
                  </a:schemeClr>
                </a:solidFill>
              </a:rPr>
              <a:t>PetS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: A unified framework for Parameter-Efficient transformers serving. ATC’22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66845" y="4123055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Node1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20515" y="4345305"/>
            <a:ext cx="508635" cy="2101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zh-CN" altLang="en-US" sz="14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A</a:t>
            </a:r>
            <a:r>
              <a: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1</a:t>
            </a:r>
            <a:endParaRPr lang="en-US" altLang="zh-CN" sz="14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66845" y="4758055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Node2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20515" y="4980305"/>
            <a:ext cx="508635" cy="2101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zh-CN" altLang="en-US" sz="14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A</a:t>
            </a:r>
            <a:r>
              <a: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2</a:t>
            </a:r>
            <a:endParaRPr lang="en-US" altLang="zh-CN" sz="14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944745" y="4123055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Node3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8415" y="4345305"/>
            <a:ext cx="508635" cy="210185"/>
          </a:xfrm>
          <a:prstGeom prst="rect">
            <a:avLst/>
          </a:prstGeom>
          <a:solidFill>
            <a:srgbClr val="C00000"/>
          </a:solidFill>
          <a:ln>
            <a:solidFill>
              <a:srgbClr val="98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4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B</a:t>
            </a:r>
            <a:r>
              <a: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1</a:t>
            </a:r>
            <a:endParaRPr lang="en-US" altLang="zh-CN" sz="14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944745" y="4758055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Node4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98415" y="4980305"/>
            <a:ext cx="508635" cy="210185"/>
          </a:xfrm>
          <a:prstGeom prst="rect">
            <a:avLst/>
          </a:prstGeom>
          <a:solidFill>
            <a:srgbClr val="C00000"/>
          </a:solidFill>
          <a:ln>
            <a:solidFill>
              <a:srgbClr val="98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4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B</a:t>
            </a:r>
            <a:r>
              <a: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2</a:t>
            </a:r>
            <a:endParaRPr lang="en-US" altLang="zh-CN" sz="14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cxnSp>
        <p:nvCxnSpPr>
          <p:cNvPr id="23" name="肘形连接符 22"/>
          <p:cNvCxnSpPr>
            <a:stCxn id="13" idx="1"/>
            <a:endCxn id="15" idx="1"/>
          </p:cNvCxnSpPr>
          <p:nvPr/>
        </p:nvCxnSpPr>
        <p:spPr>
          <a:xfrm rot="10800000" flipH="1" flipV="1">
            <a:off x="4120515" y="4450715"/>
            <a:ext cx="3175" cy="635000"/>
          </a:xfrm>
          <a:prstGeom prst="bentConnector3">
            <a:avLst>
              <a:gd name="adj1" fmla="val -7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9" idx="3"/>
            <a:endCxn id="22" idx="3"/>
          </p:cNvCxnSpPr>
          <p:nvPr/>
        </p:nvCxnSpPr>
        <p:spPr>
          <a:xfrm>
            <a:off x="5607050" y="4450715"/>
            <a:ext cx="3175" cy="635000"/>
          </a:xfrm>
          <a:prstGeom prst="bentConnector3">
            <a:avLst>
              <a:gd name="adj1" fmla="val 7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7637145" y="4080510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Node1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637145" y="4715510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Node2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659495" y="4080510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Node3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659495" y="4715510"/>
            <a:ext cx="810895" cy="492760"/>
          </a:xfrm>
          <a:prstGeom prst="roundRect">
            <a:avLst>
              <a:gd name="adj" fmla="val 106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0" rtlCol="0" anchor="t" anchorCtr="0"/>
          <a:p>
            <a:pPr algn="ctr"/>
            <a:r>
              <a:rPr lang="en-US" altLang="zh-CN" sz="1000" b="1" i="1">
                <a:solidFill>
                  <a:schemeClr val="tx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Node4</a:t>
            </a:r>
            <a:endParaRPr lang="en-US" altLang="zh-CN" sz="1000" b="1" i="1">
              <a:solidFill>
                <a:schemeClr val="tx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cxnSp>
        <p:nvCxnSpPr>
          <p:cNvPr id="33" name="肘形连接符 32"/>
          <p:cNvCxnSpPr/>
          <p:nvPr/>
        </p:nvCxnSpPr>
        <p:spPr>
          <a:xfrm rot="10800000" flipH="1" flipV="1">
            <a:off x="7748270" y="4418330"/>
            <a:ext cx="3175" cy="626110"/>
          </a:xfrm>
          <a:prstGeom prst="bentConnector3">
            <a:avLst>
              <a:gd name="adj1" fmla="val -53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7748270" y="4312920"/>
            <a:ext cx="588645" cy="209550"/>
            <a:chOff x="10369" y="7089"/>
            <a:chExt cx="927" cy="330"/>
          </a:xfrm>
        </p:grpSpPr>
        <p:sp>
          <p:nvSpPr>
            <p:cNvPr id="26" name="矩形 25"/>
            <p:cNvSpPr/>
            <p:nvPr/>
          </p:nvSpPr>
          <p:spPr>
            <a:xfrm>
              <a:off x="10369" y="7089"/>
              <a:ext cx="421" cy="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1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876" y="7089"/>
              <a:ext cx="420" cy="33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1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748270" y="4939030"/>
            <a:ext cx="588645" cy="209550"/>
            <a:chOff x="10369" y="7089"/>
            <a:chExt cx="927" cy="330"/>
          </a:xfrm>
        </p:grpSpPr>
        <p:sp>
          <p:nvSpPr>
            <p:cNvPr id="43" name="矩形 42"/>
            <p:cNvSpPr/>
            <p:nvPr/>
          </p:nvSpPr>
          <p:spPr>
            <a:xfrm>
              <a:off x="10369" y="7089"/>
              <a:ext cx="421" cy="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2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76" y="7089"/>
              <a:ext cx="420" cy="33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2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cxnSp>
        <p:nvCxnSpPr>
          <p:cNvPr id="45" name="肘形连接符 44"/>
          <p:cNvCxnSpPr/>
          <p:nvPr/>
        </p:nvCxnSpPr>
        <p:spPr>
          <a:xfrm>
            <a:off x="8336915" y="4418330"/>
            <a:ext cx="3175" cy="626110"/>
          </a:xfrm>
          <a:prstGeom prst="bentConnector3">
            <a:avLst>
              <a:gd name="adj1" fmla="val 51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8771255" y="4312920"/>
            <a:ext cx="588645" cy="210185"/>
            <a:chOff x="10370" y="7089"/>
            <a:chExt cx="927" cy="331"/>
          </a:xfrm>
        </p:grpSpPr>
        <p:sp>
          <p:nvSpPr>
            <p:cNvPr id="47" name="矩形 46"/>
            <p:cNvSpPr/>
            <p:nvPr/>
          </p:nvSpPr>
          <p:spPr>
            <a:xfrm>
              <a:off x="10876" y="7089"/>
              <a:ext cx="421" cy="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4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0370" y="7089"/>
              <a:ext cx="420" cy="33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4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771255" y="4938395"/>
            <a:ext cx="588645" cy="210185"/>
            <a:chOff x="10370" y="7088"/>
            <a:chExt cx="927" cy="331"/>
          </a:xfrm>
        </p:grpSpPr>
        <p:sp>
          <p:nvSpPr>
            <p:cNvPr id="50" name="矩形 49"/>
            <p:cNvSpPr/>
            <p:nvPr/>
          </p:nvSpPr>
          <p:spPr>
            <a:xfrm>
              <a:off x="10876" y="7088"/>
              <a:ext cx="421" cy="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A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3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70" y="7088"/>
              <a:ext cx="420" cy="33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8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B</a:t>
              </a:r>
              <a:r>
                <a:rPr lang="en-US" altLang="zh-CN" sz="1400" baseline="-25000">
                  <a:solidFill>
                    <a:schemeClr val="bg1"/>
                  </a:solidFill>
                  <a:latin typeface="Gill Sans MT" panose="020B0502020104020203" pitchFamily="34" charset="0"/>
                  <a:ea typeface="楷体" panose="02010609060101010101" pitchFamily="49" charset="-122"/>
                  <a:cs typeface="Gill Sans MT" panose="020B0502020104020203" pitchFamily="34" charset="0"/>
                </a:rPr>
                <a:t>3</a:t>
              </a:r>
              <a:endParaRPr lang="en-US" altLang="zh-CN" sz="14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endParaRPr>
            </a:p>
          </p:txBody>
        </p:sp>
      </p:grpSp>
      <p:cxnSp>
        <p:nvCxnSpPr>
          <p:cNvPr id="52" name="肘形连接符 51"/>
          <p:cNvCxnSpPr/>
          <p:nvPr/>
        </p:nvCxnSpPr>
        <p:spPr>
          <a:xfrm rot="5400000" flipH="1" flipV="1">
            <a:off x="8553768" y="4798378"/>
            <a:ext cx="635" cy="701040"/>
          </a:xfrm>
          <a:prstGeom prst="bentConnector3">
            <a:avLst>
              <a:gd name="adj1" fmla="val -204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/>
          <p:nvPr/>
        </p:nvCxnSpPr>
        <p:spPr>
          <a:xfrm rot="5400000" flipH="1" flipV="1">
            <a:off x="8554085" y="4476750"/>
            <a:ext cx="635" cy="1344295"/>
          </a:xfrm>
          <a:prstGeom prst="bentConnector3">
            <a:avLst>
              <a:gd name="adj1" fmla="val -27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/>
          <p:nvPr/>
        </p:nvCxnSpPr>
        <p:spPr>
          <a:xfrm rot="10800000" flipH="1">
            <a:off x="8771255" y="4417695"/>
            <a:ext cx="3175" cy="625475"/>
          </a:xfrm>
          <a:prstGeom prst="bentConnector3">
            <a:avLst>
              <a:gd name="adj1" fmla="val -5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/>
          <p:nvPr/>
        </p:nvCxnSpPr>
        <p:spPr>
          <a:xfrm flipV="1">
            <a:off x="9359900" y="4418330"/>
            <a:ext cx="3175" cy="625475"/>
          </a:xfrm>
          <a:prstGeom prst="bentConnector3">
            <a:avLst>
              <a:gd name="adj1" fmla="val 550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512185" y="4523740"/>
            <a:ext cx="745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Pipeline</a:t>
            </a:r>
            <a:endParaRPr lang="en-US" altLang="zh-CN" sz="1400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6845" y="5314315"/>
            <a:ext cx="172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Deployment 1</a:t>
            </a:r>
            <a:endParaRPr lang="en-US" altLang="zh-CN">
              <a:solidFill>
                <a:schemeClr val="tx1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675245" y="5323205"/>
            <a:ext cx="172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Deployment 2</a:t>
            </a:r>
            <a:endParaRPr lang="en-US" altLang="zh-CN">
              <a:solidFill>
                <a:schemeClr val="tx1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479675" y="4272280"/>
            <a:ext cx="741680" cy="309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6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</a:rPr>
              <a:t>Cold Model</a:t>
            </a:r>
            <a:endParaRPr lang="en-US" altLang="zh-CN" sz="1600" baseline="-250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476500" y="4747895"/>
            <a:ext cx="744855" cy="309245"/>
          </a:xfrm>
          <a:prstGeom prst="rect">
            <a:avLst/>
          </a:prstGeom>
          <a:solidFill>
            <a:srgbClr val="C00000"/>
          </a:solidFill>
          <a:ln>
            <a:solidFill>
              <a:srgbClr val="98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6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  <a:sym typeface="+mn-ea"/>
              </a:rPr>
              <a:t>H</a:t>
            </a:r>
            <a:r>
              <a:rPr lang="en-US" altLang="zh-CN" sz="1600" baseline="-25000">
                <a:solidFill>
                  <a:schemeClr val="bg1"/>
                </a:solidFill>
                <a:latin typeface="Gill Sans MT" panose="020B0502020104020203" pitchFamily="34" charset="0"/>
                <a:ea typeface="楷体" panose="02010609060101010101" pitchFamily="49" charset="-122"/>
                <a:cs typeface="Gill Sans MT" panose="020B0502020104020203" pitchFamily="34" charset="0"/>
                <a:sym typeface="+mn-ea"/>
              </a:rPr>
              <a:t>ot Model</a:t>
            </a:r>
            <a:endParaRPr lang="en-US" altLang="zh-CN" sz="1600">
              <a:solidFill>
                <a:schemeClr val="bg1"/>
              </a:solidFill>
              <a:latin typeface="Gill Sans MT" panose="020B0502020104020203" pitchFamily="34" charset="0"/>
              <a:ea typeface="楷体" panose="02010609060101010101" pitchFamily="49" charset="-122"/>
              <a:cs typeface="Gill Sans MT" panose="020B0502020104020203" pitchFamily="34" charset="0"/>
            </a:endParaRPr>
          </a:p>
        </p:txBody>
      </p:sp>
      <p:sp>
        <p:nvSpPr>
          <p:cNvPr id="62" name="右箭头 61"/>
          <p:cNvSpPr/>
          <p:nvPr/>
        </p:nvSpPr>
        <p:spPr>
          <a:xfrm>
            <a:off x="6043930" y="4662170"/>
            <a:ext cx="1304925" cy="247650"/>
          </a:xfrm>
          <a:prstGeom prst="rightArrow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6201410" y="4236720"/>
            <a:ext cx="989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I</a:t>
            </a:r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mprove</a:t>
            </a:r>
            <a:endParaRPr lang="en-US" altLang="zh-CN" sz="1400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algn="ctr"/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U</a:t>
            </a:r>
            <a:r>
              <a:rPr lang="en-US" altLang="zh-CN" sz="1400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tilization</a:t>
            </a:r>
            <a:endParaRPr lang="en-US" altLang="zh-CN" sz="1400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3565" y="3087370"/>
            <a:ext cx="228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Low Utilization</a:t>
            </a:r>
            <a:endParaRPr lang="en-US" altLang="zh-CN" sz="2000" b="1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33565" y="2167255"/>
            <a:ext cx="228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i="1">
                <a:solidFill>
                  <a:srgbClr val="C00000"/>
                </a:solidFill>
                <a:latin typeface="Gill Sans MT" panose="020B0502020104020203" pitchFamily="34" charset="0"/>
                <a:cs typeface="Gill Sans MT" panose="020B0502020104020203" pitchFamily="34" charset="0"/>
                <a:sym typeface="+mn-ea"/>
              </a:rPr>
              <a:t>Bursty Workloads</a:t>
            </a:r>
            <a:endParaRPr lang="en-US" altLang="zh-CN" sz="2000" b="1" i="1">
              <a:solidFill>
                <a:srgbClr val="C00000"/>
              </a:solidFill>
              <a:latin typeface="Gill Sans MT" panose="020B0502020104020203" pitchFamily="34" charset="0"/>
              <a:cs typeface="Gill Sans MT" panose="020B0502020104020203" pitchFamily="34" charset="0"/>
              <a:sym typeface="+mn-ea"/>
            </a:endParaRPr>
          </a:p>
        </p:txBody>
      </p:sp>
      <p:sp>
        <p:nvSpPr>
          <p:cNvPr id="66" name="右箭头 65"/>
          <p:cNvSpPr/>
          <p:nvPr/>
        </p:nvSpPr>
        <p:spPr>
          <a:xfrm rot="5400000">
            <a:off x="7853680" y="2740660"/>
            <a:ext cx="445770" cy="247650"/>
          </a:xfrm>
          <a:prstGeom prst="rightArrow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Under-utilization in GPU Sharing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213837"/>
            <a:ext cx="5795865" cy="4963126"/>
          </a:xfrm>
        </p:spPr>
        <p:txBody>
          <a:bodyPr/>
          <a:lstStyle/>
          <a:p>
            <a:r>
              <a:rPr lang="en-US" altLang="zh-CN"/>
              <a:t> Spatial sharing</a:t>
            </a:r>
            <a:endParaRPr lang="en-US" altLang="zh-CN"/>
          </a:p>
          <a:p>
            <a:pPr lvl="1"/>
            <a:r>
              <a:rPr lang="en-US" altLang="zh-CN"/>
              <a:t>Load imbalance due to careless model placing 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Temporal sharing</a:t>
            </a:r>
            <a:endParaRPr lang="en-US" altLang="zh-CN"/>
          </a:p>
          <a:p>
            <a:pPr lvl="1"/>
            <a:r>
              <a:rPr lang="en-US" altLang="zh-CN"/>
              <a:t>Prefill: heavy compute/light memory</a:t>
            </a:r>
            <a:endParaRPr lang="en-US" altLang="zh-CN"/>
          </a:p>
          <a:p>
            <a:pPr lvl="1"/>
            <a:r>
              <a:rPr lang="en-US" altLang="zh-CN"/>
              <a:t>Decoding: light compute/heavy memory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3572" y="1312565"/>
            <a:ext cx="5537963" cy="3191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46" y="4739186"/>
            <a:ext cx="4165251" cy="16069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Current Progress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3200" err="1">
                <a:solidFill>
                  <a:schemeClr val="bg1">
                    <a:lumMod val="75000"/>
                  </a:schemeClr>
                </a:solidFill>
                <a:sym typeface="+mn-ea"/>
              </a:rPr>
              <a:t>FaST-Gshare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ym typeface="+mn-ea"/>
              </a:rPr>
              <a:t> MuxServe</a:t>
            </a:r>
            <a:endParaRPr lang="en-US" altLang="zh-CN" sz="3200">
              <a:sym typeface="+mn-ea"/>
            </a:endParaRPr>
          </a:p>
          <a:p>
            <a:pPr lvl="1"/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sym typeface="+mn-ea"/>
              </a:rPr>
              <a:t>Background</a:t>
            </a:r>
            <a:endParaRPr lang="en-US" altLang="zh-CN" sz="28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pPr lvl="1"/>
            <a:r>
              <a:rPr lang="en-US" altLang="zh-CN" sz="2800">
                <a:sym typeface="+mn-ea"/>
              </a:rPr>
              <a:t>Design</a:t>
            </a:r>
            <a:endParaRPr lang="en-US" altLang="zh-CN" sz="2800"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Conclusion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 on </a:t>
            </a:r>
            <a:r>
              <a:rPr lang="en-US" altLang="zh-CN" err="1"/>
              <a:t>MuxServe’s</a:t>
            </a:r>
            <a:r>
              <a:rPr lang="en-US" altLang="zh-CN"/>
              <a:t> Design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 Design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err="1">
                <a:sym typeface="+mn-ea"/>
              </a:rPr>
              <a:t>Colocate</a:t>
            </a:r>
            <a:r>
              <a:rPr lang="en-US" altLang="zh-CN">
                <a:sym typeface="+mn-ea"/>
              </a:rPr>
              <a:t> LLMs considering their popularity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err="1">
                <a:sym typeface="+mn-ea"/>
              </a:rPr>
              <a:t>Colocate</a:t>
            </a:r>
            <a:r>
              <a:rPr lang="en-US" altLang="zh-CN">
                <a:sym typeface="+mn-ea"/>
              </a:rPr>
              <a:t> prefill or decoding jobs from different LLMs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354" y="3596005"/>
            <a:ext cx="2649855" cy="53848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49" y="3596005"/>
            <a:ext cx="2689860" cy="53848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839349" y="2971800"/>
            <a:ext cx="8236585" cy="1329722"/>
            <a:chOff x="1732" y="5287"/>
            <a:chExt cx="5806" cy="2404"/>
          </a:xfrm>
        </p:grpSpPr>
        <p:sp>
          <p:nvSpPr>
            <p:cNvPr id="8" name="同侧圆角矩形 4"/>
            <p:cNvSpPr/>
            <p:nvPr/>
          </p:nvSpPr>
          <p:spPr>
            <a:xfrm>
              <a:off x="1732" y="5287"/>
              <a:ext cx="5806" cy="827"/>
            </a:xfrm>
            <a:prstGeom prst="round2SameRect">
              <a:avLst/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accent4"/>
                  </a:solidFill>
                  <a:latin typeface="Gill Sans MT" panose="020B0502020104020203" pitchFamily="34" charset="0"/>
                  <a:cs typeface="Gill Sans MT" panose="020B0502020104020203" pitchFamily="34" charset="0"/>
                  <a:sym typeface="+mn-ea"/>
                </a:rPr>
                <a:t>Problem Formulation</a:t>
              </a:r>
              <a:endParaRPr lang="en-US" altLang="zh-CN" sz="2000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33" y="6114"/>
              <a:ext cx="5805" cy="1577"/>
            </a:xfrm>
            <a:prstGeom prst="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圆角矩形 13"/>
          <p:cNvSpPr/>
          <p:nvPr/>
        </p:nvSpPr>
        <p:spPr>
          <a:xfrm>
            <a:off x="2408309" y="4388485"/>
            <a:ext cx="2852420" cy="673100"/>
          </a:xfrm>
          <a:prstGeom prst="roundRect">
            <a:avLst>
              <a:gd name="adj" fmla="val 7762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  <a:sym typeface="+mn-ea"/>
              </a:rPr>
              <a:t>Placement Algorithm</a:t>
            </a:r>
            <a:endParaRPr lang="en-US" altLang="zh-CN" sz="2000" b="1">
              <a:solidFill>
                <a:schemeClr val="accent4"/>
              </a:solidFill>
              <a:latin typeface="Gill Sans MT" panose="020B0502020104020203" pitchFamily="34" charset="0"/>
              <a:cs typeface="Gill Sans MT" panose="020B0502020104020203" pitchFamily="34" charset="0"/>
              <a:sym typeface="+mn-ea"/>
            </a:endParaRPr>
          </a:p>
        </p:txBody>
      </p:sp>
      <p:sp>
        <p:nvSpPr>
          <p:cNvPr id="11" name="圆角矩形 9"/>
          <p:cNvSpPr/>
          <p:nvPr/>
        </p:nvSpPr>
        <p:spPr>
          <a:xfrm>
            <a:off x="6533904" y="4388485"/>
            <a:ext cx="3083560" cy="672465"/>
          </a:xfrm>
          <a:prstGeom prst="roundRect">
            <a:avLst>
              <a:gd name="adj" fmla="val 7762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  <a:sym typeface="+mn-ea"/>
              </a:rPr>
              <a:t>Adaptive Batch Scheduling</a:t>
            </a:r>
            <a:endParaRPr lang="en-US" altLang="zh-CN" sz="2000" b="1">
              <a:solidFill>
                <a:schemeClr val="accent4"/>
              </a:solidFill>
              <a:latin typeface="Gill Sans MT" panose="020B0502020104020203" pitchFamily="34" charset="0"/>
              <a:cs typeface="Gill Sans MT" panose="020B0502020104020203" pitchFamily="34" charset="0"/>
              <a:sym typeface="+mn-ea"/>
            </a:endParaRPr>
          </a:p>
        </p:txBody>
      </p:sp>
      <p:sp>
        <p:nvSpPr>
          <p:cNvPr id="12" name="下箭头 10"/>
          <p:cNvSpPr/>
          <p:nvPr/>
        </p:nvSpPr>
        <p:spPr>
          <a:xfrm>
            <a:off x="3607507" y="4147185"/>
            <a:ext cx="266700" cy="241300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1"/>
          <p:cNvSpPr/>
          <p:nvPr/>
        </p:nvSpPr>
        <p:spPr>
          <a:xfrm>
            <a:off x="7942017" y="4147185"/>
            <a:ext cx="266700" cy="241300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840768" y="5148183"/>
            <a:ext cx="8235166" cy="872284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839349" y="5148580"/>
            <a:ext cx="1347470" cy="8743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Resource</a:t>
            </a:r>
            <a:endParaRPr lang="en-US" altLang="zh-CN" b="1">
              <a:solidFill>
                <a:schemeClr val="accent4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algn="ctr"/>
            <a:r>
              <a:rPr lang="en-US" altLang="zh-CN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Manager</a:t>
            </a:r>
            <a:endParaRPr lang="en-US" altLang="zh-CN" b="1">
              <a:solidFill>
                <a:schemeClr val="accent4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069" y="5199380"/>
            <a:ext cx="1038225" cy="7359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64" y="5229860"/>
            <a:ext cx="2127885" cy="7143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MuxServe – Multi-model Placement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213837"/>
            <a:ext cx="6887547" cy="4963126"/>
          </a:xfrm>
        </p:spPr>
        <p:txBody>
          <a:bodyPr/>
          <a:lstStyle/>
          <a:p>
            <a:r>
              <a:rPr lang="en-US" altLang="zh-CN"/>
              <a:t> Find the placement assuring best </a:t>
            </a:r>
            <a:r>
              <a:rPr lang="en-US" altLang="zh-CN" err="1"/>
              <a:t>tpt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en-US" altLang="zh-CN"/>
              <a:t> Enumeration algorithm</a:t>
            </a:r>
            <a:endParaRPr lang="en-US" altLang="zh-CN"/>
          </a:p>
          <a:p>
            <a:pPr lvl="2"/>
            <a:r>
              <a:rPr lang="en-US" altLang="zh-CN"/>
              <a:t>Estimate each model’s possible resource candidates considering the workload </a:t>
            </a:r>
            <a:endParaRPr lang="en-US" altLang="zh-CN"/>
          </a:p>
          <a:p>
            <a:pPr lvl="2"/>
            <a:r>
              <a:rPr lang="en-US" altLang="zh-CN"/>
              <a:t>Enumerates all potential device mesh groups to find LLM units with the best </a:t>
            </a:r>
            <a:r>
              <a:rPr lang="en-US" altLang="zh-CN" err="1"/>
              <a:t>tpt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 Throughput estimation</a:t>
            </a:r>
            <a:endParaRPr lang="en-US" altLang="zh-CN"/>
          </a:p>
          <a:p>
            <a:pPr lvl="1"/>
            <a:r>
              <a:rPr lang="en-US" altLang="zh-CN"/>
              <a:t>History traffic is used since it changes slowly</a:t>
            </a:r>
            <a:endParaRPr lang="en-US" altLang="zh-CN"/>
          </a:p>
          <a:p>
            <a:pPr lvl="1"/>
            <a:r>
              <a:rPr lang="en-US" altLang="zh-CN"/>
              <a:t>Pre-profiling would cost more in LLM serving than traditional DNNs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4505" y="1214755"/>
            <a:ext cx="3686810" cy="74930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505" y="2316480"/>
            <a:ext cx="3686175" cy="442341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8587105" y="2019935"/>
            <a:ext cx="2721610" cy="241300"/>
            <a:chOff x="13203" y="3180"/>
            <a:chExt cx="4286" cy="380"/>
          </a:xfrm>
        </p:grpSpPr>
        <p:sp>
          <p:nvSpPr>
            <p:cNvPr id="7" name="下箭头 4"/>
            <p:cNvSpPr/>
            <p:nvPr/>
          </p:nvSpPr>
          <p:spPr>
            <a:xfrm>
              <a:off x="13203" y="3180"/>
              <a:ext cx="420" cy="380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下箭头 6"/>
            <p:cNvSpPr/>
            <p:nvPr/>
          </p:nvSpPr>
          <p:spPr>
            <a:xfrm>
              <a:off x="15136" y="3180"/>
              <a:ext cx="420" cy="380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下箭头 7"/>
            <p:cNvSpPr/>
            <p:nvPr/>
          </p:nvSpPr>
          <p:spPr>
            <a:xfrm>
              <a:off x="17069" y="3180"/>
              <a:ext cx="420" cy="380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02" y="5115760"/>
            <a:ext cx="5439382" cy="886912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746449" y="3526971"/>
            <a:ext cx="6746033" cy="2475701"/>
          </a:xfrm>
          <a:prstGeom prst="roundRect">
            <a:avLst>
              <a:gd name="adj" fmla="val 10637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MuxServe – Intra-Unit Scheduling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3837"/>
            <a:ext cx="7046167" cy="4963126"/>
          </a:xfrm>
        </p:spPr>
        <p:txBody>
          <a:bodyPr/>
          <a:lstStyle/>
          <a:p>
            <a:r>
              <a:rPr lang="en-US" altLang="zh-CN"/>
              <a:t> Schedule within LLM units for best </a:t>
            </a:r>
            <a:r>
              <a:rPr lang="en-US" altLang="zh-CN" err="1"/>
              <a:t>tpt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en-US" altLang="zh-CN"/>
              <a:t>Adaptive batch scheduling</a:t>
            </a:r>
            <a:endParaRPr lang="en-US" altLang="zh-CN"/>
          </a:p>
          <a:p>
            <a:pPr lvl="2"/>
            <a:r>
              <a:rPr lang="en-US" altLang="zh-CN"/>
              <a:t>Prioritizes </a:t>
            </a:r>
            <a:r>
              <a:rPr lang="en-US" altLang="zh-CN" i="1"/>
              <a:t>prefill</a:t>
            </a:r>
            <a:r>
              <a:rPr lang="en-US" altLang="zh-CN"/>
              <a:t> jobs and fills remaining resources with </a:t>
            </a:r>
            <a:r>
              <a:rPr lang="en-US" altLang="zh-CN" i="1"/>
              <a:t>decoding</a:t>
            </a:r>
            <a:r>
              <a:rPr lang="en-US" altLang="zh-CN"/>
              <a:t> jobs</a:t>
            </a:r>
            <a:endParaRPr lang="en-US" altLang="zh-CN"/>
          </a:p>
          <a:p>
            <a:pPr lvl="2"/>
            <a:r>
              <a:rPr lang="en-US" altLang="zh-CN"/>
              <a:t>Adapts the token block quota for each LLM periodically</a:t>
            </a:r>
            <a:endParaRPr lang="en-US" altLang="zh-CN"/>
          </a:p>
          <a:p>
            <a:pPr lvl="2"/>
            <a:r>
              <a:rPr lang="en-US" altLang="zh-CN" sz="2400">
                <a:solidFill>
                  <a:schemeClr val="tx1"/>
                </a:solidFill>
              </a:rPr>
              <a:t>Estimate the throughput of LLM </a:t>
            </a:r>
            <a:r>
              <a:rPr lang="en-US" altLang="zh-CN" sz="2400" i="1">
                <a:solidFill>
                  <a:schemeClr val="tx1"/>
                </a:solidFill>
              </a:rPr>
              <a:t>m </a:t>
            </a:r>
            <a:r>
              <a:rPr lang="en-US" altLang="zh-CN" sz="2400">
                <a:solidFill>
                  <a:schemeClr val="tx1"/>
                </a:solidFill>
              </a:rPr>
              <a:t>(again)</a:t>
            </a:r>
            <a:endParaRPr lang="en-US" altLang="zh-CN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2275" y="1214120"/>
            <a:ext cx="3465195" cy="69342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165" y="2328545"/>
            <a:ext cx="3456305" cy="402590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8414068" y="2019300"/>
            <a:ext cx="2721610" cy="241300"/>
            <a:chOff x="13203" y="3180"/>
            <a:chExt cx="4286" cy="380"/>
          </a:xfrm>
        </p:grpSpPr>
        <p:sp>
          <p:nvSpPr>
            <p:cNvPr id="7" name="下箭头 4"/>
            <p:cNvSpPr/>
            <p:nvPr/>
          </p:nvSpPr>
          <p:spPr>
            <a:xfrm>
              <a:off x="13203" y="3180"/>
              <a:ext cx="420" cy="380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下箭头 6"/>
            <p:cNvSpPr/>
            <p:nvPr/>
          </p:nvSpPr>
          <p:spPr>
            <a:xfrm>
              <a:off x="15136" y="3180"/>
              <a:ext cx="420" cy="380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下箭头 5"/>
            <p:cNvSpPr/>
            <p:nvPr/>
          </p:nvSpPr>
          <p:spPr>
            <a:xfrm>
              <a:off x="17069" y="3180"/>
              <a:ext cx="420" cy="380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MuxServe -- Resource Manager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Computation resource</a:t>
            </a:r>
            <a:endParaRPr lang="en-US" altLang="zh-CN"/>
          </a:p>
          <a:p>
            <a:pPr lvl="1"/>
            <a:r>
              <a:rPr lang="en-US" altLang="zh-CN"/>
              <a:t>Assign SMs via MPS after scheduling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Memory resource – three parts</a:t>
            </a:r>
            <a:endParaRPr lang="en-US" altLang="zh-CN"/>
          </a:p>
          <a:p>
            <a:pPr lvl="1"/>
            <a:r>
              <a:rPr lang="en-US" altLang="zh-CN"/>
              <a:t>Unified head-wise KV cache</a:t>
            </a:r>
            <a:endParaRPr lang="en-US" altLang="zh-CN"/>
          </a:p>
          <a:p>
            <a:pPr lvl="1"/>
            <a:r>
              <a:rPr lang="en-US" altLang="zh-CN"/>
              <a:t>Single replica of LLM weights</a:t>
            </a:r>
            <a:endParaRPr lang="en-US" altLang="zh-CN"/>
          </a:p>
          <a:p>
            <a:pPr lvl="1"/>
            <a:r>
              <a:rPr lang="en-US" altLang="zh-CN"/>
              <a:t>Activation during runtime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0100" y="1424961"/>
            <a:ext cx="5826960" cy="227043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678" y="4400296"/>
            <a:ext cx="1887125" cy="15115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37495" y="3755136"/>
            <a:ext cx="5409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Gill Sans MT" panose="020B0502020104020203" pitchFamily="34" charset="0"/>
                <a:cs typeface="Gill Sans MT" panose="020B0502020104020203" pitchFamily="34" charset="0"/>
              </a:rPr>
              <a:t>Overview of GPU resource management </a:t>
            </a:r>
            <a:endParaRPr lang="zh-CN" altLang="en-US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algn="ctr"/>
            <a:r>
              <a:rPr lang="zh-CN" altLang="en-US">
                <a:latin typeface="Gill Sans MT" panose="020B0502020104020203" pitchFamily="34" charset="0"/>
                <a:cs typeface="Gill Sans MT" panose="020B0502020104020203" pitchFamily="34" charset="0"/>
              </a:rPr>
              <a:t>in an LLM unit</a:t>
            </a:r>
            <a:endParaRPr lang="zh-CN" altLang="en-US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465960" y="5807631"/>
                <a:ext cx="5409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>
                    <a:latin typeface="Gill Sans MT" panose="020B0502020104020203" pitchFamily="34" charset="0"/>
                    <a:cs typeface="Gill Sans MT" panose="020B0502020104020203" pitchFamily="34" charset="0"/>
                  </a:rPr>
                  <a:t>Memory consumption of LLMs from </a:t>
                </a:r>
                <a:r>
                  <a:rPr lang="en-US" altLang="zh-CN" err="1">
                    <a:latin typeface="Gill Sans MT" panose="020B0502020104020203" pitchFamily="34" charset="0"/>
                    <a:cs typeface="Gill Sans MT" panose="020B0502020104020203" pitchFamily="34" charset="0"/>
                  </a:rPr>
                  <a:t>vLLM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Gill Sans MT" panose="020B0502020104020203" pitchFamily="34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Gill Sans MT" panose="020B0502020104020203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Gill Sans MT" panose="020B0502020104020203" pitchFamily="34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>
                    <a:latin typeface="Gill Sans MT" panose="020B0502020104020203" pitchFamily="34" charset="0"/>
                    <a:cs typeface="Gill Sans MT" panose="020B0502020104020203" pitchFamily="34" charset="0"/>
                  </a:rPr>
                  <a:t> </a:t>
                </a:r>
                <a:endParaRPr lang="zh-CN" altLang="en-US">
                  <a:latin typeface="Gill Sans MT" panose="020B0502020104020203" pitchFamily="34" charset="0"/>
                  <a:cs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60" y="5807631"/>
                <a:ext cx="540956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7" t="-151" r="7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0" y="6243955"/>
            <a:ext cx="12192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MuxServe: Flexible Spatial-Temporal Multiplexing for Multiple LLM Serving. ICML’24 </a:t>
            </a:r>
            <a:endParaRPr lang="en-US" altLang="zh-CN" sz="17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[2] Efficient Memory Management for Large Language Model Serving with </a:t>
            </a:r>
            <a:r>
              <a:rPr lang="en-US" altLang="zh-CN" sz="1700" err="1">
                <a:solidFill>
                  <a:schemeClr val="bg1">
                    <a:lumMod val="50000"/>
                  </a:schemeClr>
                </a:solidFill>
                <a:sym typeface="+mn-ea"/>
              </a:rPr>
              <a:t>PagedAttention</a:t>
            </a:r>
            <a:r>
              <a:rPr lang="en-US" altLang="zh-CN" sz="1700">
                <a:solidFill>
                  <a:schemeClr val="bg1">
                    <a:lumMod val="50000"/>
                  </a:schemeClr>
                </a:solidFill>
                <a:sym typeface="+mn-ea"/>
              </a:rPr>
              <a:t>. SOSP’23</a:t>
            </a:r>
            <a:endParaRPr lang="en-US" altLang="zh-CN" sz="17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Current Progress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3200" err="1">
                <a:solidFill>
                  <a:schemeClr val="bg1">
                    <a:lumMod val="75000"/>
                  </a:schemeClr>
                </a:solidFill>
                <a:sym typeface="+mn-ea"/>
              </a:rPr>
              <a:t>FaST-Gshare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MuxServe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ym typeface="+mn-ea"/>
              </a:rPr>
              <a:t> Conclusion</a:t>
            </a:r>
            <a:endParaRPr lang="en-US" altLang="zh-CN" sz="3200">
              <a:sym typeface="+mn-ea"/>
            </a:endParaRPr>
          </a:p>
          <a:p>
            <a:pPr marL="0" indent="0">
              <a:buNone/>
            </a:pP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Profiler</a:t>
            </a:r>
            <a:endParaRPr lang="en-US" altLang="zh-CN" sz="24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Profile the function throughput and latency under various spatio-temporal GPU resource</a:t>
            </a:r>
            <a:endParaRPr lang="en-US" altLang="zh-CN" sz="2000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Scheduler</a:t>
            </a:r>
            <a:endParaRPr lang="en-US" altLang="zh-CN" sz="240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Select resource config,  perform the auto-scaling and node selection for function</a:t>
            </a:r>
            <a:endParaRPr lang="en-US" altLang="zh-CN" sz="2000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3638550"/>
            <a:ext cx="6359525" cy="30949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ym typeface="+mn-ea"/>
              </a:rPr>
              <a:t>Manager</a:t>
            </a:r>
            <a:endParaRPr lang="en-US" altLang="zh-CN" sz="240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Coordinate the spatial and temporal GPU resource sharing by limiting and isolating resources</a:t>
            </a:r>
            <a:endParaRPr lang="en-US" altLang="zh-CN" sz="2000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Model sharing</a:t>
            </a:r>
            <a:endParaRPr lang="en-US" altLang="zh-CN" sz="240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5130" y="3593465"/>
            <a:ext cx="6359525" cy="30949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complete workflow</a:t>
            </a:r>
            <a:endParaRPr lang="en-US" altLang="zh-CN" sz="2400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 transparent middleware -&gt; easy to use </a:t>
            </a:r>
            <a:endParaRPr lang="en-US" altLang="zh-CN" sz="2400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  two-dimension vGPU abstraction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ym typeface="+mn-ea"/>
              </a:rPr>
              <a:t>Why Serverless Inference for LLMs?</a:t>
            </a:r>
            <a:endParaRPr lang="en-US" altLang="zh-CN">
              <a:sym typeface="+mn-ea"/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Easy to use</a:t>
            </a:r>
            <a:endParaRPr lang="en-US" altLang="zh-CN" sz="2800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High elasticity</a:t>
            </a:r>
            <a:endParaRPr lang="en-US" altLang="zh-CN" sz="2800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Fine-grained billing</a:t>
            </a:r>
            <a:endParaRPr lang="en-US" altLang="zh-CN" sz="2800">
              <a:solidFill>
                <a:schemeClr val="tx1"/>
              </a:solidFill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lvl="2">
              <a:buFont typeface="Wingdings" panose="05000000000000000000" charset="0"/>
              <a:buChar char="n"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6489700"/>
            <a:ext cx="1219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[1] ServerlessLLM: Low-Latency Serverless Inference for Large Language Models. OSDI’24</a:t>
            </a:r>
            <a:endParaRPr lang="en-US" altLang="zh-CN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Fine-grained GPU Sharing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Temporal GPU sharing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vGPU</a:t>
            </a:r>
            <a:endParaRPr lang="en-US" altLang="zh-CN">
              <a:solidFill>
                <a:schemeClr val="tx1"/>
              </a:solidFill>
            </a:endParaRPr>
          </a:p>
          <a:p>
            <a:pPr lvl="2"/>
            <a:r>
              <a:rPr lang="en-US" altLang="zh-CN">
                <a:solidFill>
                  <a:schemeClr val="tx1"/>
                </a:solidFill>
              </a:rPr>
              <a:t>memory resource: spatial, hard limit</a:t>
            </a:r>
            <a:endParaRPr lang="en-US" altLang="zh-CN">
              <a:solidFill>
                <a:schemeClr val="tx1"/>
              </a:solidFill>
            </a:endParaRPr>
          </a:p>
          <a:p>
            <a:pPr lvl="2"/>
            <a:r>
              <a:rPr lang="en-US" altLang="zh-CN">
                <a:solidFill>
                  <a:schemeClr val="tx1"/>
                </a:solidFill>
              </a:rPr>
              <a:t>computing resource: temporal, elastic limit</a:t>
            </a:r>
            <a:endParaRPr lang="en-US" altLang="zh-CN">
              <a:solidFill>
                <a:schemeClr val="tx1"/>
              </a:solidFill>
            </a:endParaRPr>
          </a:p>
          <a:p>
            <a:pPr lvl="2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8460" y="3176905"/>
            <a:ext cx="746760" cy="1282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30140" y="3177540"/>
            <a:ext cx="754380" cy="12820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72740" y="4491355"/>
            <a:ext cx="454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986405" y="3176905"/>
            <a:ext cx="1202055" cy="12820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0495" y="4491355"/>
            <a:ext cx="649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0.6T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756150" y="4491355"/>
            <a:ext cx="47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6426200" y="3176905"/>
            <a:ext cx="457835" cy="12820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677535" y="3176905"/>
            <a:ext cx="746125" cy="12820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73370" y="4491355"/>
            <a:ext cx="61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1.4T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014720" y="4491355"/>
            <a:ext cx="61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1.8T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656070" y="4491355"/>
            <a:ext cx="61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2T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7919720" y="3177540"/>
            <a:ext cx="1768475" cy="378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vGPU1(0.4,0.6)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7500620" y="3241675"/>
            <a:ext cx="454025" cy="187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00620" y="3556000"/>
            <a:ext cx="454025" cy="18732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498080" y="3870325"/>
            <a:ext cx="454025" cy="18732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919720" y="3743325"/>
            <a:ext cx="1689735" cy="370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ym typeface="+mn-ea"/>
              </a:rPr>
              <a:t>vGPU3(0.2,0.2)</a:t>
            </a:r>
            <a:endParaRPr lang="en-US" altLang="zh-CN"/>
          </a:p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919720" y="3465830"/>
            <a:ext cx="1744345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ym typeface="+mn-ea"/>
              </a:rPr>
              <a:t>vGPU2(0.4,0.6)</a:t>
            </a:r>
            <a:endParaRPr lang="en-US" altLang="zh-CN"/>
          </a:p>
          <a:p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0" y="6489700"/>
            <a:ext cx="11024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[1]GaiaGPU: Sharing GPUs in Container Clouds ISPA’18 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Fine-grained GPU Sharing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Temporal GPU sharing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Intercepting CUDA driver API</a:t>
            </a:r>
            <a:endParaRPr lang="en-US" altLang="zh-CN">
              <a:solidFill>
                <a:schemeClr val="tx1"/>
              </a:solidFill>
            </a:endParaRPr>
          </a:p>
          <a:p>
            <a:pPr lvl="2"/>
            <a:r>
              <a:rPr lang="en-US" altLang="zh-CN" sz="2200">
                <a:solidFill>
                  <a:schemeClr val="tx1"/>
                </a:solidFill>
              </a:rPr>
              <a:t>Linux LD_PRELOAD / LD_LIBRARY_PATH</a:t>
            </a:r>
            <a:endParaRPr lang="en-US" altLang="zh-CN" sz="2200">
              <a:solidFill>
                <a:schemeClr val="tx1"/>
              </a:solidFill>
            </a:endParaRPr>
          </a:p>
          <a:p>
            <a:pPr lvl="2"/>
            <a:r>
              <a:rPr lang="en-US" altLang="zh-CN" sz="2200">
                <a:solidFill>
                  <a:schemeClr val="tx1"/>
                </a:solidFill>
              </a:rPr>
              <a:t>memory-related APIs</a:t>
            </a:r>
            <a:endParaRPr lang="en-US" altLang="zh-CN" sz="2200">
              <a:solidFill>
                <a:schemeClr val="tx1"/>
              </a:solidFill>
            </a:endParaRPr>
          </a:p>
          <a:p>
            <a:pPr lvl="2"/>
            <a:r>
              <a:rPr lang="en-US" altLang="zh-CN" sz="2200">
                <a:solidFill>
                  <a:schemeClr val="tx1"/>
                </a:solidFill>
              </a:rPr>
              <a:t>computing resources-related APIs</a:t>
            </a:r>
            <a:endParaRPr lang="en-US" altLang="zh-CN" sz="2200">
              <a:solidFill>
                <a:schemeClr val="tx1"/>
              </a:solidFill>
            </a:endParaRPr>
          </a:p>
          <a:p>
            <a:pPr lvl="2"/>
            <a:r>
              <a:rPr lang="en-US" altLang="zh-CN" sz="2200">
                <a:solidFill>
                  <a:schemeClr val="tx1"/>
                </a:solidFill>
              </a:rPr>
              <a:t>device info-related APIs</a:t>
            </a:r>
            <a:endParaRPr lang="en-US" altLang="zh-CN" sz="2200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2"/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840" y="3528060"/>
            <a:ext cx="4505960" cy="28727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1774190"/>
            <a:ext cx="3119755" cy="373189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0" y="6489700"/>
            <a:ext cx="11024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accent3">
                    <a:lumMod val="75000"/>
                  </a:schemeClr>
                </a:solidFill>
                <a:cs typeface="+mn-lt"/>
                <a:sym typeface="+mn-ea"/>
              </a:rPr>
              <a:t>[1]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cs typeface="+mn-lt"/>
                <a:sym typeface="+mn-ea"/>
              </a:rPr>
              <a:t>https://github.com/Bruce-Lee-LY/cuda_hook.git</a:t>
            </a:r>
            <a:endParaRPr lang="zh-CN" altLang="en-US">
              <a:solidFill>
                <a:schemeClr val="accent3">
                  <a:lumMod val="75000"/>
                </a:schemeClr>
              </a:solidFill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Fine-grained GPU Sharing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Temporal GPU sharing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 sz="2600" err="1">
                <a:solidFill>
                  <a:schemeClr val="tx1"/>
                </a:solidFill>
              </a:rPr>
              <a:t>vGPUs</a:t>
            </a:r>
            <a:r>
              <a:rPr lang="en-US" altLang="zh-CN" sz="2600">
                <a:solidFill>
                  <a:schemeClr val="tx1"/>
                </a:solidFill>
              </a:rPr>
              <a:t> + CUDA APIs Intercepting</a:t>
            </a:r>
            <a:endParaRPr lang="en-US" altLang="zh-CN" sz="2600">
              <a:solidFill>
                <a:schemeClr val="tx1"/>
              </a:solidFill>
            </a:endParaRPr>
          </a:p>
          <a:p>
            <a:pPr lvl="2"/>
            <a:r>
              <a:rPr lang="en-US" altLang="zh-CN">
                <a:solidFill>
                  <a:schemeClr val="tx1"/>
                </a:solidFill>
              </a:rPr>
              <a:t>token: permission to execute containers on the GPU</a:t>
            </a:r>
            <a:endParaRPr lang="en-US" altLang="zh-CN">
              <a:solidFill>
                <a:schemeClr val="tx1"/>
              </a:solidFill>
            </a:endParaRPr>
          </a:p>
          <a:p>
            <a:pPr lvl="2"/>
            <a:r>
              <a:rPr lang="en-US" altLang="zh-CN">
                <a:solidFill>
                  <a:schemeClr val="tx1"/>
                </a:solidFill>
              </a:rPr>
              <a:t>time quota: the valid period of the token</a:t>
            </a:r>
            <a:endParaRPr lang="en-US" altLang="zh-CN">
              <a:solidFill>
                <a:schemeClr val="tx1"/>
              </a:solidFill>
            </a:endParaRPr>
          </a:p>
          <a:p>
            <a:pPr lvl="3"/>
            <a:r>
              <a:rPr lang="en-US" altLang="zh-CN" sz="2200" b="0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fixed</a:t>
            </a:r>
            <a:r>
              <a:rPr lang="en-US" altLang="zh-CN" sz="2200" b="0" baseline="30000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[1]</a:t>
            </a:r>
            <a:endParaRPr lang="en-US" altLang="zh-CN" sz="2200" b="0">
              <a:solidFill>
                <a:schemeClr val="tx1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lvl="3"/>
            <a:r>
              <a:rPr lang="en-US" altLang="zh-CN" sz="2200" b="0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dynamic</a:t>
            </a:r>
            <a:r>
              <a:rPr lang="en-US" altLang="zh-CN" sz="2200" b="0" baseline="30000">
                <a:solidFill>
                  <a:schemeClr val="tx1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[2]</a:t>
            </a:r>
            <a:endParaRPr lang="en-US" altLang="zh-CN" b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lvl="2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0" y="6212840"/>
            <a:ext cx="110248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[1]KubeShare: A Framework to Manage GPUs as First-Class and Shared Resources in Container Cloud HPDC’20</a:t>
            </a:r>
            <a:endParaRPr lang="en-US" altLang="zh-CN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[2]Gemini: Enabling Multi-Tenant GPU Sharing Based on Kernel Burst Estimation TCC’23</a:t>
            </a:r>
            <a:endParaRPr lang="en-US" altLang="zh-CN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8725" y="2879090"/>
            <a:ext cx="527558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Fine-grained GPU Sharing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4120"/>
                <a:ext cx="10815955" cy="5410200"/>
              </a:xfrm>
            </p:spPr>
            <p:txBody>
              <a:bodyPr/>
              <a:lstStyle/>
              <a:p>
                <a:pPr marL="228600" lvl="0" indent="-228600">
                  <a:buFont typeface="Wingdings" panose="05000000000000000000" charset="0"/>
                  <a:buChar char="Ø"/>
                </a:pPr>
                <a:r>
                  <a:rPr lang="en-US" altLang="zh-CN">
                    <a:solidFill>
                      <a:schemeClr val="tx1"/>
                    </a:solidFill>
                  </a:rPr>
                  <a:t> Temporal GPU sharing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2400">
                    <a:solidFill>
                      <a:schemeClr val="tx1"/>
                    </a:solidFill>
                  </a:rPr>
                  <a:t>Dynamic Quota: estimate the execution time of kernel burst</a:t>
                </a:r>
                <a:endParaRPr lang="en-US" altLang="zh-CN" sz="240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CN">
                    <a:solidFill>
                      <a:schemeClr val="tx1"/>
                    </a:solidFill>
                  </a:rPr>
                  <a:t>Kernel Burst: a group of consecutive kernels launched together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lvl="2"/>
                <a:endParaRPr lang="en-US" altLang="zh-CN">
                  <a:solidFill>
                    <a:schemeClr val="tx1"/>
                  </a:solidFill>
                </a:endParaRPr>
              </a:p>
              <a:p>
                <a:pPr lvl="2"/>
                <a:endParaRPr lang="en-US" altLang="zh-CN">
                  <a:solidFill>
                    <a:schemeClr val="tx1"/>
                  </a:solidFill>
                </a:endParaRPr>
              </a:p>
              <a:p>
                <a:pPr marL="914400" lvl="2" indent="457200" algn="l">
                  <a:buNone/>
                </a:pPr>
                <a:endParaRPr lang="en-US" altLang="zh-CN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914400" lvl="2" indent="457200" algn="l">
                  <a:buNone/>
                </a:pPr>
                <a:endParaRPr lang="en-US" altLang="zh-CN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257300" lvl="2" indent="-342900" algn="l">
                  <a:buFont typeface="Wingdings" panose="05000000000000000000" charset="0"/>
                  <a:buChar char="n"/>
                </a:pPr>
                <a:r>
                  <a:rPr lang="en-US" altLang="zh-CN">
                    <a:solidFill>
                      <a:schemeClr val="tx1"/>
                    </a:solidFill>
                  </a:rPr>
                  <a:t>How to estimate 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914400" lvl="2" indent="45720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𝐾𝐵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𝐾𝐵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𝐾𝐵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</m:oMath>
                  </m:oMathPara>
                </a14:m>
                <a:endParaRPr lang="en-US" altLang="zh-CN">
                  <a:solidFill>
                    <a:schemeClr val="tx1"/>
                  </a:solidFill>
                </a:endParaRPr>
              </a:p>
              <a:p>
                <a:pPr marL="914400" lvl="2" indent="457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𝐾𝐵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2"/>
                <a:endParaRPr lang="en-US" altLang="zh-CN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内容占位符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4120"/>
                <a:ext cx="10815955" cy="54102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0" y="6489700"/>
            <a:ext cx="110248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[1]Gemini: Enabling Multi-Tenant GPU Sharing Based on Kernel Burst Estimation TCC’23</a:t>
            </a:r>
            <a:endParaRPr lang="en-US" altLang="zh-CN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75" y="2599055"/>
            <a:ext cx="6181725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Fine-grained GPU Sharing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Spatial GPU sharing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New understanding of MPS</a:t>
            </a:r>
            <a:endParaRPr lang="en-US" altLang="zh-CN">
              <a:solidFill>
                <a:schemeClr val="tx1"/>
              </a:solidFill>
            </a:endParaRPr>
          </a:p>
          <a:p>
            <a:pPr lvl="2"/>
            <a:r>
              <a:rPr lang="en-US" altLang="zh-CN" b="1">
                <a:solidFill>
                  <a:schemeClr val="tx1"/>
                </a:solidFill>
              </a:rPr>
              <a:t>w/</a:t>
            </a:r>
            <a:r>
              <a:rPr lang="en-US" altLang="zh-CN">
                <a:solidFill>
                  <a:schemeClr val="tx1"/>
                </a:solidFill>
              </a:rPr>
              <a:t> or </a:t>
            </a:r>
            <a:r>
              <a:rPr lang="en-US" altLang="zh-CN" b="1">
                <a:solidFill>
                  <a:schemeClr val="tx1"/>
                </a:solidFill>
              </a:rPr>
              <a:t>w/o</a:t>
            </a:r>
            <a:r>
              <a:rPr lang="en-US" altLang="zh-CN">
                <a:solidFill>
                  <a:schemeClr val="tx1"/>
                </a:solidFill>
              </a:rPr>
              <a:t> resource configuration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231863"/>
            <a:ext cx="119531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[1] Fine-grained accelerator partitioning for Machine Learning and Scientific Computing in Function as a Service Platform. SC-W’ 23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[2] GSLICE: Controlled Spatial Sharing of GPUs for a Scalable Inference Platform. SoCC’20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6216" y="1191416"/>
            <a:ext cx="4967456" cy="192167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916981" y="3103277"/>
            <a:ext cx="2561462" cy="1801242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78" y="3050856"/>
            <a:ext cx="2561462" cy="1936384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63" y="3132712"/>
            <a:ext cx="2443413" cy="1772672"/>
          </a:xfrm>
          <a:prstGeom prst="rect">
            <a:avLst/>
          </a:prstGeom>
        </p:spPr>
      </p:pic>
      <p:sp>
        <p:nvSpPr>
          <p:cNvPr id="80" name="箭头: 右 79"/>
          <p:cNvSpPr/>
          <p:nvPr/>
        </p:nvSpPr>
        <p:spPr>
          <a:xfrm>
            <a:off x="4640374" y="3832448"/>
            <a:ext cx="3238756" cy="3429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Add D</a:t>
            </a:r>
            <a:endParaRPr lang="zh-CN" altLang="en-US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452" y="4904519"/>
            <a:ext cx="1556599" cy="300792"/>
          </a:xfrm>
          <a:prstGeom prst="rect">
            <a:avLst/>
          </a:prstGeom>
        </p:spPr>
      </p:pic>
      <p:sp>
        <p:nvSpPr>
          <p:cNvPr id="88" name="圆角矩形 6"/>
          <p:cNvSpPr/>
          <p:nvPr/>
        </p:nvSpPr>
        <p:spPr>
          <a:xfrm>
            <a:off x="1224774" y="5312320"/>
            <a:ext cx="9954895" cy="812534"/>
          </a:xfrm>
          <a:prstGeom prst="roundRect">
            <a:avLst>
              <a:gd name="adj" fmla="val 887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A conflict between resource isolation and flexibility in MPS</a:t>
            </a:r>
            <a:endParaRPr lang="zh-CN" altLang="en-US" sz="2400" b="1">
              <a:solidFill>
                <a:schemeClr val="accent4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757" y="3094612"/>
            <a:ext cx="2561462" cy="1801242"/>
          </a:xfrm>
          <a:prstGeom prst="rect">
            <a:avLst/>
          </a:prstGeom>
        </p:spPr>
      </p:pic>
      <p:sp>
        <p:nvSpPr>
          <p:cNvPr id="82" name="箭头: 右 81"/>
          <p:cNvSpPr/>
          <p:nvPr/>
        </p:nvSpPr>
        <p:spPr>
          <a:xfrm>
            <a:off x="4621506" y="3832261"/>
            <a:ext cx="485810" cy="3429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3" name="箭头: 右 82"/>
          <p:cNvSpPr/>
          <p:nvPr/>
        </p:nvSpPr>
        <p:spPr>
          <a:xfrm>
            <a:off x="7387942" y="3832448"/>
            <a:ext cx="485810" cy="3429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8" grpId="0" bldLvl="0" animBg="1"/>
      <p:bldP spid="82" grpId="0" bldLvl="0" animBg="1"/>
      <p:bldP spid="8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Fine-grained GPU Sharing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3837"/>
            <a:ext cx="7420583" cy="4963126"/>
          </a:xfrm>
        </p:spPr>
        <p:txBody>
          <a:bodyPr/>
          <a:lstStyle/>
          <a:p>
            <a:r>
              <a:rPr lang="en-US" altLang="zh-CN"/>
              <a:t> Dynamic spatial sharing in container clouds</a:t>
            </a:r>
            <a:endParaRPr lang="en-US" altLang="zh-CN"/>
          </a:p>
          <a:p>
            <a:r>
              <a:rPr lang="en-US" altLang="zh-CN"/>
              <a:t> Motivation</a:t>
            </a:r>
            <a:endParaRPr lang="en-US" altLang="zh-CN"/>
          </a:p>
          <a:p>
            <a:pPr lvl="1"/>
            <a:r>
              <a:rPr lang="en-US" altLang="zh-CN"/>
              <a:t>Low resource utilization in common practice</a:t>
            </a:r>
            <a:endParaRPr lang="en-US" altLang="zh-CN"/>
          </a:p>
          <a:p>
            <a:pPr lvl="1"/>
            <a:r>
              <a:rPr lang="en-US" altLang="zh-CN"/>
              <a:t>Nontransparent sharing resulting in refactoring</a:t>
            </a:r>
            <a:endParaRPr lang="en-US" altLang="zh-CN"/>
          </a:p>
          <a:p>
            <a:r>
              <a:rPr lang="en-US" altLang="zh-CN"/>
              <a:t> Design goals of TGS</a:t>
            </a:r>
            <a:endParaRPr lang="en-US" altLang="zh-CN"/>
          </a:p>
          <a:p>
            <a:pPr lvl="1"/>
            <a:r>
              <a:rPr lang="en-US" altLang="zh-CN"/>
              <a:t>Dynamic spatial sharing for high GPU utilization</a:t>
            </a:r>
            <a:endParaRPr lang="en-US" altLang="zh-CN"/>
          </a:p>
          <a:p>
            <a:pPr lvl="1"/>
            <a:r>
              <a:rPr lang="en-US" altLang="zh-CN"/>
              <a:t>OS-layer implementation to ensure transparency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0" y="6441371"/>
            <a:ext cx="11024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[1] Transparent GPU Sharing in Container Clouds for Deep Learning Workloads. NSDI’23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8783" y="2272930"/>
            <a:ext cx="3693538" cy="26908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Fine-grained GPU Sharing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Dynamic spatial sharing </a:t>
            </a:r>
            <a:endParaRPr lang="en-US" altLang="zh-CN"/>
          </a:p>
          <a:p>
            <a:pPr lvl="1"/>
            <a:r>
              <a:rPr lang="en-US" altLang="zh-CN"/>
              <a:t>Performance monitoring</a:t>
            </a:r>
            <a:endParaRPr lang="en-US" altLang="zh-CN"/>
          </a:p>
          <a:p>
            <a:pPr lvl="2"/>
            <a:r>
              <a:rPr lang="en-US" altLang="zh-CN" i="1"/>
              <a:t>OS level</a:t>
            </a:r>
            <a:r>
              <a:rPr lang="en-US" altLang="zh-CN"/>
              <a:t>:  Application performance detection</a:t>
            </a:r>
            <a:endParaRPr lang="en-US" altLang="zh-CN"/>
          </a:p>
          <a:p>
            <a:pPr lvl="3"/>
            <a:r>
              <a:rPr lang="en-US" altLang="zh-CN" b="0">
                <a:latin typeface="Gill Sans MT" panose="020B0502020104020203" pitchFamily="34" charset="0"/>
              </a:rPr>
              <a:t>E.g., kernel’s arrival rate, etc.</a:t>
            </a:r>
            <a:endParaRPr lang="en-US" altLang="zh-CN" b="0">
              <a:latin typeface="Gill Sans MT" panose="020B0502020104020203" pitchFamily="34" charset="0"/>
            </a:endParaRPr>
          </a:p>
          <a:p>
            <a:pPr lvl="2"/>
            <a:r>
              <a:rPr lang="en-US" altLang="zh-CN" i="1"/>
              <a:t>Hardware level: </a:t>
            </a:r>
            <a:r>
              <a:rPr lang="en-US" altLang="zh-CN"/>
              <a:t>GPU counter API (DCGM)</a:t>
            </a:r>
            <a:endParaRPr lang="en-US" altLang="zh-CN" b="0">
              <a:latin typeface="Gill Sans MT" panose="020B0502020104020203" pitchFamily="34" charset="0"/>
            </a:endParaRPr>
          </a:p>
          <a:p>
            <a:pPr lvl="2"/>
            <a:endParaRPr lang="en-US" altLang="zh-CN"/>
          </a:p>
          <a:p>
            <a:pPr lvl="3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9150" y="6397868"/>
            <a:ext cx="110248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[1] Transparent GPU Sharing in Container Clouds for Deep Learning Workloads. NSDI’23</a:t>
            </a:r>
            <a:endParaRPr lang="en-US" altLang="zh-CN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418474" y="3292813"/>
            <a:ext cx="3569597" cy="2619723"/>
            <a:chOff x="4590997" y="3429000"/>
            <a:chExt cx="3569597" cy="2619723"/>
          </a:xfrm>
        </p:grpSpPr>
        <p:grpSp>
          <p:nvGrpSpPr>
            <p:cNvPr id="35" name="组合 34"/>
            <p:cNvGrpSpPr/>
            <p:nvPr/>
          </p:nvGrpSpPr>
          <p:grpSpPr>
            <a:xfrm>
              <a:off x="4590997" y="3429000"/>
              <a:ext cx="3477273" cy="2619723"/>
              <a:chOff x="4562422" y="3304647"/>
              <a:chExt cx="3477273" cy="2619723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714874" y="3304647"/>
                <a:ext cx="3044121" cy="898646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62422" y="4205087"/>
                <a:ext cx="3477273" cy="1118860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707543" y="4312957"/>
                <a:ext cx="3187030" cy="7588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000625" y="4613037"/>
                <a:ext cx="361950" cy="1986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9559" y="4628981"/>
                <a:ext cx="164082" cy="166729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5362575" y="4609181"/>
                <a:ext cx="361950" cy="1986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8049" y="4632282"/>
                <a:ext cx="131001" cy="166729"/>
              </a:xfrm>
              <a:prstGeom prst="rect">
                <a:avLst/>
              </a:prstGeom>
            </p:spPr>
          </p:pic>
          <p:sp>
            <p:nvSpPr>
              <p:cNvPr id="19" name="矩形 18"/>
              <p:cNvSpPr/>
              <p:nvPr/>
            </p:nvSpPr>
            <p:spPr>
              <a:xfrm>
                <a:off x="5724525" y="4613037"/>
                <a:ext cx="361950" cy="1986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3459" y="4628981"/>
                <a:ext cx="164082" cy="166729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/>
            </p:nvCxnSpPr>
            <p:spPr>
              <a:xfrm>
                <a:off x="6086475" y="4609181"/>
                <a:ext cx="2266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6086475" y="4807798"/>
                <a:ext cx="2266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/>
              <p:cNvSpPr txBox="1"/>
              <p:nvPr/>
            </p:nvSpPr>
            <p:spPr>
              <a:xfrm>
                <a:off x="5153025" y="4820179"/>
                <a:ext cx="1025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Segoe UI Semibold" panose="020B0702040204020203" pitchFamily="34" charset="0"/>
                    <a:ea typeface="Microsoft JhengHei Light" panose="020B0304030504040204" pitchFamily="34" charset="-120"/>
                    <a:cs typeface="Segoe UI Semibold" panose="020B0702040204020203" pitchFamily="34" charset="0"/>
                  </a:rPr>
                  <a:t>Kernel queue</a:t>
                </a:r>
                <a:endParaRPr lang="zh-CN" altLang="en-US" sz="1100">
                  <a:latin typeface="Segoe UI Semibold" panose="020B0702040204020203" pitchFamily="34" charset="0"/>
                  <a:ea typeface="Microsoft JhengHei Light" panose="020B0304030504040204" pitchFamily="34" charset="-12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422" y="5431817"/>
                <a:ext cx="3396364" cy="492553"/>
              </a:xfrm>
              <a:prstGeom prst="rect">
                <a:avLst/>
              </a:prstGeom>
            </p:spPr>
          </p:pic>
          <p:sp>
            <p:nvSpPr>
              <p:cNvPr id="33" name="箭头: 下 32"/>
              <p:cNvSpPr/>
              <p:nvPr/>
            </p:nvSpPr>
            <p:spPr>
              <a:xfrm>
                <a:off x="5379139" y="4203293"/>
                <a:ext cx="144629" cy="374728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箭头: 下 33"/>
              <p:cNvSpPr/>
              <p:nvPr/>
            </p:nvSpPr>
            <p:spPr>
              <a:xfrm rot="2850234">
                <a:off x="6493441" y="4139185"/>
                <a:ext cx="151252" cy="526384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732799" y="4613916"/>
              <a:ext cx="1025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Segoe UI Semibold" panose="020B0702040204020203" pitchFamily="34" charset="0"/>
                  <a:ea typeface="Microsoft JhengHei Light" panose="020B0304030504040204" pitchFamily="34" charset="-120"/>
                  <a:cs typeface="Segoe UI Semibold" panose="020B0702040204020203" pitchFamily="34" charset="0"/>
                </a:rPr>
                <a:t>Arrival rate monitoring</a:t>
              </a:r>
              <a:endParaRPr lang="zh-CN" altLang="en-US" sz="1100">
                <a:latin typeface="Segoe UI Semibold" panose="020B0702040204020203" pitchFamily="34" charset="0"/>
                <a:ea typeface="Microsoft JhengHei Light" panose="020B0304030504040204" pitchFamily="34" charset="-120"/>
                <a:cs typeface="Segoe UI Semibold" panose="020B0702040204020203" pitchFamily="34" charset="0"/>
              </a:endParaRPr>
            </a:p>
          </p:txBody>
        </p:sp>
        <p:sp>
          <p:nvSpPr>
            <p:cNvPr id="37" name="箭头: 下 36"/>
            <p:cNvSpPr/>
            <p:nvPr/>
          </p:nvSpPr>
          <p:spPr>
            <a:xfrm>
              <a:off x="5407714" y="5194651"/>
              <a:ext cx="144629" cy="374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>
              <a:off x="7548265" y="4076700"/>
              <a:ext cx="612329" cy="1444764"/>
            </a:xfrm>
            <a:prstGeom prst="arc">
              <a:avLst>
                <a:gd name="adj1" fmla="val 16289457"/>
                <a:gd name="adj2" fmla="val 4915982"/>
              </a:avLst>
            </a:prstGeom>
            <a:ln w="44450">
              <a:solidFill>
                <a:schemeClr val="bg1">
                  <a:lumMod val="8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Fine-grained GPU Sharing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Dynamic spatial sharing</a:t>
            </a:r>
            <a:endParaRPr lang="en-US" altLang="zh-CN"/>
          </a:p>
          <a:p>
            <a:pPr lvl="1"/>
            <a:r>
              <a:rPr lang="en-US" altLang="zh-CN"/>
              <a:t>Performance monitoring</a:t>
            </a:r>
            <a:endParaRPr lang="en-US" altLang="zh-CN"/>
          </a:p>
          <a:p>
            <a:pPr lvl="1"/>
            <a:r>
              <a:rPr lang="en-US" altLang="zh-CN"/>
              <a:t>Dynamic resource adjustment</a:t>
            </a:r>
            <a:endParaRPr lang="en-US" altLang="zh-CN"/>
          </a:p>
          <a:p>
            <a:pPr lvl="2"/>
            <a:r>
              <a:rPr lang="en-US" altLang="zh-CN"/>
              <a:t>Launch rate control (by priority)</a:t>
            </a:r>
            <a:endParaRPr lang="en-US" altLang="zh-CN"/>
          </a:p>
          <a:p>
            <a:pPr lvl="3"/>
            <a:r>
              <a:rPr lang="en-US" altLang="zh-CN" b="0">
                <a:latin typeface="Gill Sans MT" panose="020B0502020104020203" pitchFamily="34" charset="0"/>
              </a:rPr>
              <a:t>No direct GPU operations</a:t>
            </a:r>
            <a:endParaRPr lang="en-US" altLang="zh-CN" b="0">
              <a:latin typeface="Gill Sans MT" panose="020B0502020104020203" pitchFamily="34" charset="0"/>
            </a:endParaRPr>
          </a:p>
          <a:p>
            <a:pPr lvl="3"/>
            <a:endParaRPr lang="en-US" altLang="zh-CN"/>
          </a:p>
          <a:p>
            <a:pPr lvl="2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0" y="6395805"/>
            <a:ext cx="110248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[1] Transparent GPU Sharing in Container Clouds for Deep Learning Workloads. NSDI’23</a:t>
            </a:r>
            <a:endParaRPr lang="en-US" altLang="zh-CN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53" name="圆角矩形 6"/>
          <p:cNvSpPr/>
          <p:nvPr/>
        </p:nvSpPr>
        <p:spPr>
          <a:xfrm>
            <a:off x="1118552" y="5350209"/>
            <a:ext cx="9954895" cy="769570"/>
          </a:xfrm>
          <a:prstGeom prst="roundRect">
            <a:avLst>
              <a:gd name="adj" fmla="val 887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accent4"/>
                </a:solidFill>
                <a:latin typeface="Gill Sans MT" panose="020B0502020104020203" pitchFamily="34" charset="0"/>
                <a:cs typeface="Gill Sans MT" panose="020B0502020104020203" pitchFamily="34" charset="0"/>
              </a:rPr>
              <a:t>Online profiling on inference tasks matters</a:t>
            </a:r>
            <a:endParaRPr lang="zh-CN" altLang="en-US" sz="2400" b="1">
              <a:solidFill>
                <a:schemeClr val="accent4"/>
              </a:solidFill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8986" y="3006861"/>
            <a:ext cx="3200478" cy="23433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991" y="1205867"/>
            <a:ext cx="2776320" cy="17178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222" y="1296154"/>
            <a:ext cx="2026724" cy="1384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Background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Architecture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sym typeface="+mn-ea"/>
              </a:rPr>
              <a:t> Implementation</a:t>
            </a:r>
            <a:endParaRPr lang="en-US" altLang="zh-CN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200">
                <a:solidFill>
                  <a:schemeClr val="tx1"/>
                </a:solidFill>
                <a:sym typeface="+mn-ea"/>
              </a:rPr>
              <a:t> Evaluation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 Setup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Testbed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1 master node: 60GB host memory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/>
              <a:t>4 work nodes: each with a V100 (16GB GPU memory)</a:t>
            </a:r>
            <a:endParaRPr lang="en-US" altLang="zh-CN"/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Cloud framework: Kubernetes v1.24.2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Benchmark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 err="1"/>
              <a:t>MLPerf</a:t>
            </a:r>
            <a:r>
              <a:rPr lang="en-US" altLang="zh-CN"/>
              <a:t> benchmark by NVIDIA</a:t>
            </a:r>
            <a:endParaRPr lang="en-US" altLang="zh-CN"/>
          </a:p>
          <a:p>
            <a:pPr lvl="2"/>
            <a:r>
              <a:rPr lang="en-US" altLang="zh-CN" err="1">
                <a:solidFill>
                  <a:schemeClr val="tx1"/>
                </a:solidFill>
              </a:rPr>
              <a:t>ResNet</a:t>
            </a:r>
            <a:r>
              <a:rPr lang="en-US" altLang="zh-CN">
                <a:solidFill>
                  <a:schemeClr val="tx1"/>
                </a:solidFill>
              </a:rPr>
              <a:t>, BERT, RNNT and GNMT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/>
              <a:t>Transformer benchmark</a:t>
            </a:r>
            <a:endParaRPr lang="en-US" altLang="zh-CN"/>
          </a:p>
          <a:p>
            <a:pPr lvl="2"/>
            <a:r>
              <a:rPr lang="en-US" altLang="zh-CN" err="1">
                <a:solidFill>
                  <a:schemeClr val="tx1"/>
                </a:solidFill>
              </a:rPr>
              <a:t>ResNeXt</a:t>
            </a:r>
            <a:r>
              <a:rPr lang="en-US" altLang="zh-CN"/>
              <a:t> and </a:t>
            </a:r>
            <a:r>
              <a:rPr lang="en-US" altLang="zh-CN" err="1"/>
              <a:t>ViT_hug</a:t>
            </a:r>
            <a:endParaRPr lang="en-US" altLang="zh-CN"/>
          </a:p>
          <a:p>
            <a:r>
              <a:rPr lang="en-US" altLang="zh-CN">
                <a:solidFill>
                  <a:schemeClr val="tx1"/>
                </a:solidFill>
              </a:rPr>
              <a:t> Evaluate GPU resource usage with DCGM-Exporter and </a:t>
            </a:r>
            <a:r>
              <a:rPr lang="en-US" altLang="zh-CN" err="1">
                <a:solidFill>
                  <a:schemeClr val="tx1"/>
                </a:solidFill>
              </a:rPr>
              <a:t>nvidia-smi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Serverless inference paradigm</a:t>
            </a:r>
            <a:endParaRPr lang="en-US" altLang="zh-CN"/>
          </a:p>
          <a:p>
            <a:pPr lvl="1"/>
            <a:r>
              <a:rPr lang="en-US" altLang="zh-CN"/>
              <a:t>  Control plane --- request dispatching</a:t>
            </a:r>
            <a:endParaRPr lang="en-US" altLang="zh-CN"/>
          </a:p>
          <a:p>
            <a:pPr lvl="1"/>
            <a:r>
              <a:rPr lang="en-US" altLang="zh-CN"/>
              <a:t>  Data plane --- inference computation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238" y="2618115"/>
            <a:ext cx="7201524" cy="355884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Profiling and Isolation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Profile isolated throughput of different models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/>
              <a:t>Under different temporal and spatial resource</a:t>
            </a:r>
            <a:endParaRPr lang="en-US" altLang="zh-CN"/>
          </a:p>
          <a:p>
            <a:pPr lvl="1"/>
            <a:r>
              <a:rPr lang="en-US" altLang="zh-CN"/>
              <a:t>A model cannot fully occupy all SMs</a:t>
            </a:r>
            <a:endParaRPr lang="en-US" altLang="zh-CN"/>
          </a:p>
          <a:p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308" y="2464118"/>
            <a:ext cx="5519738" cy="43565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Spatial Sharing Performance Validation</a:t>
            </a:r>
            <a:endParaRPr lang="en-US" altLang="zh-CN" sz="320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Evaluate impact of different spatial sharing ratios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Throughput, tail latency, GPU util% and SM occupancy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813" y="2597400"/>
            <a:ext cx="5211260" cy="33588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22" y="2625393"/>
            <a:ext cx="5291678" cy="34245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Efficient FaST-Scheduler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5631529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 err="1">
                <a:solidFill>
                  <a:schemeClr val="tx1"/>
                </a:solidFill>
              </a:rPr>
              <a:t>Spatio</a:t>
            </a:r>
            <a:r>
              <a:rPr lang="en-US" altLang="zh-CN">
                <a:solidFill>
                  <a:schemeClr val="tx1"/>
                </a:solidFill>
              </a:rPr>
              <a:t>-temporal sharing </a:t>
            </a:r>
            <a:r>
              <a:rPr lang="en-US" altLang="zh-CN" err="1">
                <a:solidFill>
                  <a:schemeClr val="tx1"/>
                </a:solidFill>
              </a:rPr>
              <a:t>v.s</a:t>
            </a:r>
            <a:r>
              <a:rPr lang="en-US" altLang="zh-CN">
                <a:solidFill>
                  <a:schemeClr val="tx1"/>
                </a:solidFill>
              </a:rPr>
              <a:t>. time sharing only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Scales 4 </a:t>
            </a:r>
            <a:r>
              <a:rPr lang="en-US" altLang="zh-CN" err="1">
                <a:solidFill>
                  <a:schemeClr val="tx1"/>
                </a:solidFill>
              </a:rPr>
              <a:t>ResNet</a:t>
            </a:r>
            <a:r>
              <a:rPr lang="en-US" altLang="zh-CN">
                <a:solidFill>
                  <a:schemeClr val="tx1"/>
                </a:solidFill>
              </a:rPr>
              <a:t> pods, 2 RNNT pods, 2 BERT pods among 4 GPUs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Results are obvious since compute resource isn’t saturated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Auto-scaling of function instances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3081" y="1214120"/>
            <a:ext cx="4945224" cy="27060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49" y="4046998"/>
            <a:ext cx="5128256" cy="257732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Model Sharing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Memory footprint of multiple pods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/>
              <a:t>Total memory footprint of a shard model</a:t>
            </a:r>
            <a:endParaRPr lang="en-US" altLang="zh-CN">
              <a:solidFill>
                <a:schemeClr val="tx1"/>
              </a:solidFill>
            </a:endParaRPr>
          </a:p>
          <a:p>
            <a:pPr lvl="2"/>
            <a:r>
              <a:rPr lang="en-US" altLang="zh-CN">
                <a:solidFill>
                  <a:schemeClr val="tx1"/>
                </a:solidFill>
              </a:rPr>
              <a:t>Sharing part + unique part * (# of pods) + sharing overhead * (# of pods)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975" y="2863537"/>
            <a:ext cx="5586050" cy="360566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838200" y="388797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/>
              <a:t>Kernel execution --- CUDA stream</a:t>
            </a:r>
            <a:endParaRPr lang="zh-CN" altLang="en-US" sz="3600"/>
          </a:p>
        </p:txBody>
      </p:sp>
      <p:sp>
        <p:nvSpPr>
          <p:cNvPr id="36" name="内容占位符 2"/>
          <p:cNvSpPr>
            <a:spLocks noGrp="1"/>
          </p:cNvSpPr>
          <p:nvPr>
            <p:ph idx="1"/>
          </p:nvPr>
        </p:nvSpPr>
        <p:spPr>
          <a:xfrm>
            <a:off x="838200" y="1213837"/>
            <a:ext cx="10515600" cy="4963126"/>
          </a:xfrm>
        </p:spPr>
        <p:txBody>
          <a:bodyPr/>
          <a:lstStyle/>
          <a:p>
            <a:r>
              <a:rPr lang="en-US" altLang="zh-CN" sz="2800"/>
              <a:t> CUDA stream</a:t>
            </a:r>
            <a:endParaRPr lang="en-US" altLang="zh-CN" sz="2800"/>
          </a:p>
          <a:p>
            <a:pPr lvl="1"/>
            <a:r>
              <a:rPr lang="en-US" altLang="zh-CN">
                <a:solidFill>
                  <a:schemeClr val="tx1"/>
                </a:solidFill>
                <a:sym typeface="+mn-ea"/>
              </a:rPr>
              <a:t>A </a:t>
            </a:r>
            <a:r>
              <a:rPr lang="en-US" altLang="zh-CN">
                <a:sym typeface="+mn-ea"/>
              </a:rPr>
              <a:t>sequence of kernel functions that execute in issue-order on the GPU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CUDA stream is a concept within the scope of CUDA context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Multi-stream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Kernels from different streams can execute concurrently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Kernels from the same streams must execute sequentially</a:t>
            </a:r>
            <a:endParaRPr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6454" y="3877178"/>
            <a:ext cx="3159092" cy="282103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>
            <a:off x="6769508" y="3087321"/>
            <a:ext cx="2831690" cy="894737"/>
          </a:xfrm>
          <a:prstGeom prst="roundRect">
            <a:avLst>
              <a:gd name="adj" fmla="val 122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0" name="矩形: 圆角 29"/>
          <p:cNvSpPr/>
          <p:nvPr/>
        </p:nvSpPr>
        <p:spPr>
          <a:xfrm>
            <a:off x="6749844" y="3111905"/>
            <a:ext cx="2831690" cy="894737"/>
          </a:xfrm>
          <a:prstGeom prst="roundRect">
            <a:avLst>
              <a:gd name="adj" fmla="val 122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" name="矩形 3"/>
          <p:cNvSpPr/>
          <p:nvPr/>
        </p:nvSpPr>
        <p:spPr>
          <a:xfrm>
            <a:off x="1976283" y="2694038"/>
            <a:ext cx="3342969" cy="21925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00867" y="2694038"/>
            <a:ext cx="1472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Arial" panose="020B0604020202020204" pitchFamily="34" charset="0"/>
                <a:cs typeface="Arial" panose="020B0604020202020204" pitchFamily="34" charset="0"/>
              </a:rPr>
              <a:t>Control Plane</a:t>
            </a:r>
            <a:endParaRPr lang="zh-CN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657600" y="2172929"/>
            <a:ext cx="0" cy="953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657600" y="2306374"/>
            <a:ext cx="175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Inference Request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62865" y="3126657"/>
            <a:ext cx="1789470" cy="521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Scheduler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>
            <a:stCxn id="15" idx="2"/>
            <a:endCxn id="19" idx="0"/>
          </p:cNvCxnSpPr>
          <p:nvPr/>
        </p:nvCxnSpPr>
        <p:spPr>
          <a:xfrm>
            <a:off x="3657600" y="3647768"/>
            <a:ext cx="2454" cy="48337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765319" y="4131143"/>
            <a:ext cx="1789470" cy="487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Initiator 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74541" y="2694038"/>
            <a:ext cx="3342969" cy="30185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474541" y="2694037"/>
            <a:ext cx="143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Arial" panose="020B0604020202020204" pitchFamily="34" charset="0"/>
                <a:cs typeface="Arial" panose="020B0604020202020204" pitchFamily="34" charset="0"/>
              </a:rPr>
              <a:t>Data Plane</a:t>
            </a:r>
            <a:endParaRPr lang="zh-CN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730180" y="3126657"/>
            <a:ext cx="2831690" cy="894737"/>
          </a:xfrm>
          <a:prstGeom prst="roundRect">
            <a:avLst>
              <a:gd name="adj" fmla="val 122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 Instances</a:t>
            </a:r>
            <a:endParaRPr lang="en-US" altLang="zh-CN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1400"/>
          </a:p>
          <a:p>
            <a:pPr algn="ctr"/>
            <a:endParaRPr lang="en-US" altLang="zh-CN" sz="1400"/>
          </a:p>
          <a:p>
            <a:pPr algn="ctr"/>
            <a:endParaRPr lang="zh-CN" altLang="en-US" sz="1400"/>
          </a:p>
        </p:txBody>
      </p:sp>
      <p:sp>
        <p:nvSpPr>
          <p:cNvPr id="33" name="矩形 32"/>
          <p:cNvSpPr/>
          <p:nvPr/>
        </p:nvSpPr>
        <p:spPr>
          <a:xfrm>
            <a:off x="6891182" y="3488511"/>
            <a:ext cx="597311" cy="366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783461" y="3488511"/>
            <a:ext cx="661220" cy="366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39648" y="3498343"/>
            <a:ext cx="689488" cy="366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endParaRPr lang="zh-CN" alt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6730180" y="4439262"/>
            <a:ext cx="2831690" cy="894737"/>
          </a:xfrm>
          <a:prstGeom prst="roundRect">
            <a:avLst>
              <a:gd name="adj" fmla="val 12271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Instance</a:t>
            </a:r>
            <a:endParaRPr lang="en-US" altLang="zh-CN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1400"/>
          </a:p>
          <a:p>
            <a:pPr algn="ctr"/>
            <a:endParaRPr lang="en-US" altLang="zh-CN" sz="1400"/>
          </a:p>
          <a:p>
            <a:pPr algn="ctr"/>
            <a:endParaRPr lang="zh-CN" altLang="en-US" sz="1400"/>
          </a:p>
        </p:txBody>
      </p:sp>
      <p:sp>
        <p:nvSpPr>
          <p:cNvPr id="37" name="矩形 36"/>
          <p:cNvSpPr/>
          <p:nvPr/>
        </p:nvSpPr>
        <p:spPr>
          <a:xfrm>
            <a:off x="6891182" y="4801116"/>
            <a:ext cx="597311" cy="366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83461" y="4801116"/>
            <a:ext cx="661220" cy="366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39648" y="4810948"/>
            <a:ext cx="689488" cy="366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endParaRPr lang="zh-CN" alt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直接箭头连接符 39"/>
          <p:cNvCxnSpPr>
            <a:stCxn id="15" idx="3"/>
          </p:cNvCxnSpPr>
          <p:nvPr/>
        </p:nvCxnSpPr>
        <p:spPr>
          <a:xfrm>
            <a:off x="4552335" y="3387213"/>
            <a:ext cx="21778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5046412" y="3044052"/>
            <a:ext cx="175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Dispatch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/>
          <p:cNvCxnSpPr>
            <a:stCxn id="19" idx="3"/>
            <a:endCxn id="36" idx="1"/>
          </p:cNvCxnSpPr>
          <p:nvPr/>
        </p:nvCxnSpPr>
        <p:spPr>
          <a:xfrm>
            <a:off x="4554789" y="4374843"/>
            <a:ext cx="2175391" cy="51178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032894" y="4320043"/>
            <a:ext cx="175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Initiate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流程图: 磁盘 48"/>
          <p:cNvSpPr/>
          <p:nvPr/>
        </p:nvSpPr>
        <p:spPr>
          <a:xfrm>
            <a:off x="2448232" y="5167368"/>
            <a:ext cx="2399070" cy="535341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Storage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箭头连接符 49"/>
          <p:cNvCxnSpPr>
            <a:endCxn id="37" idx="1"/>
          </p:cNvCxnSpPr>
          <p:nvPr/>
        </p:nvCxnSpPr>
        <p:spPr>
          <a:xfrm flipV="1">
            <a:off x="4836241" y="4984242"/>
            <a:ext cx="2054941" cy="47706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046412" y="5251144"/>
            <a:ext cx="175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213837"/>
            <a:ext cx="10704871" cy="4963126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en-US" altLang="zh-CN" err="1"/>
              <a:t>Kserve</a:t>
            </a:r>
            <a:r>
              <a:rPr lang="en-US" altLang="zh-CN"/>
              <a:t>: container management overhead</a:t>
            </a:r>
            <a:endParaRPr lang="en-US" altLang="zh-CN"/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‘One model, one pod’ paradigm harms scalability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Adopt multi-model pods and container mesh to orchestrate model placement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489700"/>
            <a:ext cx="1219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[1] </a:t>
            </a:r>
            <a:r>
              <a:rPr lang="en-US" altLang="zh-CN" err="1">
                <a:solidFill>
                  <a:schemeClr val="bg1">
                    <a:lumMod val="50000"/>
                  </a:schemeClr>
                </a:solidFill>
                <a:sym typeface="+mn-ea"/>
              </a:rPr>
              <a:t>KServe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: https://github.com/kserve/kserve</a:t>
            </a:r>
            <a:endParaRPr lang="en-US" altLang="zh-CN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1026" name="Picture 2" descr="ModelMesh Serving Architectur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4" y="2477254"/>
            <a:ext cx="6587612" cy="408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14120"/>
            <a:ext cx="10815955" cy="5410200"/>
          </a:xfrm>
        </p:spPr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 err="1">
                <a:solidFill>
                  <a:schemeClr val="tx1"/>
                </a:solidFill>
              </a:rPr>
              <a:t>ServerlessLLM</a:t>
            </a:r>
            <a:r>
              <a:rPr lang="en-US" altLang="zh-CN">
                <a:solidFill>
                  <a:schemeClr val="tx1"/>
                </a:solidFill>
              </a:rPr>
              <a:t>: data loading overhead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Downloading and loading LLM checkpoint from storage incur a lengthy process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Utilize multi-tier storage in GPU server to accelerate download and load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Wingdings" panose="05000000000000000000" charset="0"/>
              <a:buChar char="Ø"/>
            </a:pP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lvl="2">
              <a:buFont typeface="Wingdings" panose="05000000000000000000" charset="0"/>
              <a:buChar char="n"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6469666"/>
            <a:ext cx="1219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[1] ServerlessLLM: Low-Latency Serverless Inference for Large Language Models. OSDI’24</a:t>
            </a:r>
            <a:endParaRPr lang="en-US" altLang="zh-CN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766" y="2636049"/>
            <a:ext cx="4368467" cy="369680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/>
              <a:t> An experiment on existing systems </a:t>
            </a:r>
            <a:r>
              <a:rPr lang="en-US" altLang="zh-CN" b="1" i="1">
                <a:solidFill>
                  <a:schemeClr val="accent2"/>
                </a:solidFill>
              </a:rPr>
              <a:t>(TODO)</a:t>
            </a:r>
            <a:endParaRPr lang="en-US" altLang="zh-CN">
              <a:solidFill>
                <a:schemeClr val="accent2"/>
              </a:solidFill>
            </a:endParaRPr>
          </a:p>
          <a:p>
            <a:pPr marL="800100" lvl="1" indent="-457200"/>
            <a:r>
              <a:rPr lang="en-US" altLang="zh-CN"/>
              <a:t>Model </a:t>
            </a:r>
            <a:r>
              <a:rPr lang="en-US" altLang="zh-CN" err="1"/>
              <a:t>LLaMA</a:t>
            </a:r>
            <a:r>
              <a:rPr lang="en-US" altLang="zh-CN"/>
              <a:t>;  Workload </a:t>
            </a:r>
            <a:r>
              <a:rPr lang="en-US" altLang="zh-CN" err="1"/>
              <a:t>ShareGPT</a:t>
            </a:r>
            <a:endParaRPr lang="en-US" altLang="zh-CN"/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/>
              <a:t>Measure compute and memory occupations(%)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Expectation: </a:t>
            </a:r>
            <a:r>
              <a:rPr lang="en-US" altLang="zh-CN"/>
              <a:t>u</a:t>
            </a:r>
            <a:r>
              <a:rPr lang="en-US" altLang="zh-CN">
                <a:solidFill>
                  <a:schemeClr val="tx1"/>
                </a:solidFill>
              </a:rPr>
              <a:t>nder-utilization </a:t>
            </a:r>
            <a:r>
              <a:rPr lang="en-US" altLang="zh-CN"/>
              <a:t>of GPU resources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</a:rPr>
              <a:t> Limitation of existing systems</a:t>
            </a:r>
            <a:endParaRPr lang="en-US" altLang="zh-CN">
              <a:solidFill>
                <a:schemeClr val="tx1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Severe resource under-utilization in LLM inferences</a:t>
            </a:r>
            <a:endParaRPr lang="en-US" altLang="zh-CN">
              <a:solidFill>
                <a:schemeClr val="tx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/>
              <a:t>A</a:t>
            </a:r>
            <a:r>
              <a:rPr lang="en-US" altLang="zh-CN">
                <a:solidFill>
                  <a:schemeClr val="tx1"/>
                </a:solidFill>
              </a:rPr>
              <a:t>ssigns integral GPU devices to a single container by default</a:t>
            </a:r>
            <a:endParaRPr lang="en-US" altLang="zh-CN">
              <a:solidFill>
                <a:schemeClr val="tx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With MPS or GPU slicing, </a:t>
            </a:r>
            <a:r>
              <a:rPr lang="en-US" altLang="zh-CN"/>
              <a:t>KServe still ignores the </a:t>
            </a:r>
            <a:r>
              <a:rPr lang="en-US" altLang="zh-CN">
                <a:solidFill>
                  <a:srgbClr val="FF0000"/>
                </a:solidFill>
              </a:rPr>
              <a:t>inconsistent resource requirement</a:t>
            </a:r>
            <a:endParaRPr lang="en-US" altLang="zh-CN"/>
          </a:p>
          <a:p>
            <a:r>
              <a:rPr lang="en-US" altLang="zh-CN"/>
              <a:t> </a:t>
            </a:r>
            <a:r>
              <a:rPr lang="en-US" altLang="zh-CN">
                <a:solidFill>
                  <a:schemeClr val="tx1"/>
                </a:solidFill>
              </a:rPr>
              <a:t>Consider </a:t>
            </a:r>
            <a:r>
              <a:rPr lang="en-US" altLang="zh-CN">
                <a:solidFill>
                  <a:srgbClr val="FF0000"/>
                </a:solidFill>
              </a:rPr>
              <a:t>***</a:t>
            </a:r>
            <a:endParaRPr lang="en-US" altLang="zh-CN">
              <a:solidFill>
                <a:srgbClr val="FF0000"/>
              </a:solidFill>
            </a:endParaRPr>
          </a:p>
          <a:p>
            <a:pPr marL="800100" lvl="1" indent="-45720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1924" y="3723975"/>
            <a:ext cx="6888152" cy="2665834"/>
          </a:xfrm>
          <a:prstGeom prst="rect">
            <a:avLst/>
          </a:prstGeom>
        </p:spPr>
      </p:pic>
      <p:sp>
        <p:nvSpPr>
          <p:cNvPr id="13" name="弧形 12"/>
          <p:cNvSpPr/>
          <p:nvPr/>
        </p:nvSpPr>
        <p:spPr>
          <a:xfrm>
            <a:off x="-219074" y="4210050"/>
            <a:ext cx="3048000" cy="409575"/>
          </a:xfrm>
          <a:prstGeom prst="arc">
            <a:avLst>
              <a:gd name="adj1" fmla="val 15328762"/>
              <a:gd name="adj2" fmla="val 2136916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4073525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改成单</a:t>
            </a:r>
            <a:r>
              <a:rPr lang="en-US" altLang="zh-CN"/>
              <a:t>GPU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3.7,&quot;left&quot;:180.8,&quot;top&quot;:162.2,&quot;width&quot;:624.6}"/>
</p:tagLst>
</file>

<file path=ppt/tags/tag2.xml><?xml version="1.0" encoding="utf-8"?>
<p:tagLst xmlns:p="http://schemas.openxmlformats.org/presentationml/2006/main">
  <p:tag name="KSO_WPP_MARK_KEY" val="e496b352-041d-417f-af8c-8ac59f3f9557"/>
  <p:tag name="COMMONDATA" val="eyJoZGlkIjoiYWM2OWQ3NmNmNDllMGI3YTA3YjE2ZTg3ODI3MjBjMz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ADSL实验室模板(李诚老师提供)</Template>
  <TotalTime>0</TotalTime>
  <Words>13687</Words>
  <Application>WPS 演示</Application>
  <PresentationFormat>宽屏</PresentationFormat>
  <Paragraphs>703</Paragraphs>
  <Slides>55</Slides>
  <Notes>19</Notes>
  <HiddenSlides>8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4" baseType="lpstr">
      <vt:lpstr>Arial</vt:lpstr>
      <vt:lpstr>宋体</vt:lpstr>
      <vt:lpstr>Wingdings</vt:lpstr>
      <vt:lpstr>Gill Sans MT</vt:lpstr>
      <vt:lpstr>Wingdings</vt:lpstr>
      <vt:lpstr>楷体</vt:lpstr>
      <vt:lpstr>微软雅黑</vt:lpstr>
      <vt:lpstr>Times New Roman</vt:lpstr>
      <vt:lpstr>Arial Unicode MS</vt:lpstr>
      <vt:lpstr>Calibri</vt:lpstr>
      <vt:lpstr>Cambria Math</vt:lpstr>
      <vt:lpstr>NimbusRomNo9L-Regu</vt:lpstr>
      <vt:lpstr>Segoe Print</vt:lpstr>
      <vt:lpstr>等线</vt:lpstr>
      <vt:lpstr>Segoe UI Semibold</vt:lpstr>
      <vt:lpstr>Microsoft JhengHei Light</vt:lpstr>
      <vt:lpstr>华康俪金黑W8(P)</vt:lpstr>
      <vt:lpstr>黑体</vt:lpstr>
      <vt:lpstr>Office 主题</vt:lpstr>
      <vt:lpstr>GPU Sharing in Serverless Computing 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Design: Fine-graind GPU Sharing</vt:lpstr>
      <vt:lpstr>Main Idea: Fine-graind GPU Sharing</vt:lpstr>
      <vt:lpstr>Challenges</vt:lpstr>
      <vt:lpstr>Challenge</vt:lpstr>
      <vt:lpstr>Challenges</vt:lpstr>
      <vt:lpstr>Outline</vt:lpstr>
      <vt:lpstr>GPU Support in Serverless Computing</vt:lpstr>
      <vt:lpstr>GPU Support in Serverless Computing</vt:lpstr>
      <vt:lpstr>Outline</vt:lpstr>
      <vt:lpstr>Architecture Overview</vt:lpstr>
      <vt:lpstr>FaST-Profiler</vt:lpstr>
      <vt:lpstr>FaST-Scheduler</vt:lpstr>
      <vt:lpstr>FaST-Scheduler</vt:lpstr>
      <vt:lpstr>FaST-Scheduler</vt:lpstr>
      <vt:lpstr>FaST-Manager</vt:lpstr>
      <vt:lpstr>FaST-Manager</vt:lpstr>
      <vt:lpstr>FaST-Manager</vt:lpstr>
      <vt:lpstr>FaST-Manager</vt:lpstr>
      <vt:lpstr>Model Sharing</vt:lpstr>
      <vt:lpstr>Outline</vt:lpstr>
      <vt:lpstr>Under-utilization in GPU Sharing</vt:lpstr>
      <vt:lpstr>Outline</vt:lpstr>
      <vt:lpstr>Overview on MuxServe’s Design</vt:lpstr>
      <vt:lpstr>MuxServe – Multi-model Placement</vt:lpstr>
      <vt:lpstr>MuxServe – Intra-Unit Scheduling</vt:lpstr>
      <vt:lpstr>MuxServe -- Resource Manager</vt:lpstr>
      <vt:lpstr>Outline</vt:lpstr>
      <vt:lpstr>Conclusion</vt:lpstr>
      <vt:lpstr>Conclusion</vt:lpstr>
      <vt:lpstr>Conclusion</vt:lpstr>
      <vt:lpstr>Fine-grained GPU Sharing</vt:lpstr>
      <vt:lpstr>Fine-grained GPU Sharing</vt:lpstr>
      <vt:lpstr>Fine-grained GPU Sharing</vt:lpstr>
      <vt:lpstr>Fine-grained GPU Sharing</vt:lpstr>
      <vt:lpstr>Fine-grained GPU Sharing</vt:lpstr>
      <vt:lpstr>Fine-grained GPU Sharing</vt:lpstr>
      <vt:lpstr>Fine-grained GPU Sharing</vt:lpstr>
      <vt:lpstr>Fine-grained GPU Sharing</vt:lpstr>
      <vt:lpstr>Outline</vt:lpstr>
      <vt:lpstr>Experiment Setup</vt:lpstr>
      <vt:lpstr>Profiling and Isolation</vt:lpstr>
      <vt:lpstr>Spatial Sharing Performance Validation</vt:lpstr>
      <vt:lpstr>Efficient FaST-Scheduler</vt:lpstr>
      <vt:lpstr>Model Sharing</vt:lpstr>
      <vt:lpstr>Kernel execution --- CUDA stream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ll</dc:creator>
  <cp:lastModifiedBy>Tao Li</cp:lastModifiedBy>
  <cp:revision>1431</cp:revision>
  <dcterms:created xsi:type="dcterms:W3CDTF">2019-12-04T06:28:00Z</dcterms:created>
  <dcterms:modified xsi:type="dcterms:W3CDTF">2024-10-17T09:30:59Z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EA5FD5946C504E56A1C28513DDEA8B61_13</vt:lpwstr>
  </property>
  <property fmtid="{D5CDD505-2E9C-101B-9397-08002B2CF9AE}" pid="3" name="KSOProductBuildVer">
    <vt:lpwstr>2052-12.1.0.18276</vt:lpwstr>
  </property>
</Properties>
</file>